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441" r:id="rId3"/>
    <p:sldId id="302" r:id="rId4"/>
    <p:sldId id="438" r:id="rId5"/>
    <p:sldId id="421" r:id="rId6"/>
    <p:sldId id="260" r:id="rId7"/>
    <p:sldId id="259" r:id="rId8"/>
    <p:sldId id="430" r:id="rId9"/>
    <p:sldId id="435" r:id="rId10"/>
    <p:sldId id="462" r:id="rId11"/>
    <p:sldId id="463" r:id="rId12"/>
    <p:sldId id="459" r:id="rId13"/>
    <p:sldId id="460" r:id="rId14"/>
    <p:sldId id="446" r:id="rId15"/>
    <p:sldId id="449" r:id="rId16"/>
    <p:sldId id="426" r:id="rId17"/>
    <p:sldId id="427" r:id="rId18"/>
    <p:sldId id="428" r:id="rId19"/>
    <p:sldId id="425" r:id="rId20"/>
    <p:sldId id="468" r:id="rId21"/>
    <p:sldId id="467" r:id="rId22"/>
    <p:sldId id="429" r:id="rId23"/>
    <p:sldId id="465" r:id="rId24"/>
    <p:sldId id="466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07" charset="0"/>
        <a:ea typeface="ＭＳ Ｐゴシック" pitchFamily="-107" charset="-128"/>
        <a:cs typeface="ＭＳ Ｐゴシック" pitchFamily="-10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FF00"/>
    <a:srgbClr val="54FF0E"/>
    <a:srgbClr val="AB2D1D"/>
    <a:srgbClr val="C94F37"/>
    <a:srgbClr val="4EC245"/>
    <a:srgbClr val="E30A31"/>
    <a:srgbClr val="FF5039"/>
    <a:srgbClr val="84CB6E"/>
    <a:srgbClr val="3DB23C"/>
    <a:srgbClr val="70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75" autoAdjust="0"/>
    <p:restoredTop sz="79227" autoAdjust="0"/>
  </p:normalViewPr>
  <p:slideViewPr>
    <p:cSldViewPr>
      <p:cViewPr varScale="1">
        <p:scale>
          <a:sx n="114" d="100"/>
          <a:sy n="114" d="100"/>
        </p:scale>
        <p:origin x="280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D7E50-06C4-6C43-8473-3921B0EFBE55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984A1E-F166-5447-84AC-7CBD2F463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435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65" charset="0"/>
                <a:ea typeface="ＭＳ Ｐゴシック" pitchFamily="-65" charset="-128"/>
                <a:cs typeface="ＭＳ Ｐゴシック" pitchFamily="-65" charset="-128"/>
              </a:defRPr>
            </a:lvl1pPr>
          </a:lstStyle>
          <a:p>
            <a:pPr>
              <a:defRPr/>
            </a:pPr>
            <a:fld id="{B05AD298-4C29-6341-ADE1-9ADE4043BD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977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0:11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84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*We use the results of running the dwarfs across CPU/GPU/MIC/FPGA as obtained in</a:t>
            </a:r>
            <a:r>
              <a:rPr lang="en-US" baseline="0" dirty="0" smtClean="0"/>
              <a:t> our</a:t>
            </a:r>
            <a:r>
              <a:rPr lang="en-US" dirty="0" smtClean="0"/>
              <a:t> paper (previous work) noted at the bottom.*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22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Synthetic</a:t>
            </a:r>
            <a:r>
              <a:rPr lang="en-US" baseline="0" dirty="0" smtClean="0"/>
              <a:t> benchmarks </a:t>
            </a:r>
            <a:r>
              <a:rPr lang="en-US" dirty="0" smtClean="0"/>
              <a:t>that include all combinations of 3, 4, 5, 6 - out of the 6 dwarfs explored.</a:t>
            </a:r>
          </a:p>
          <a:p>
            <a:r>
              <a:rPr lang="en-US" dirty="0" smtClean="0"/>
              <a:t>Each dwarf can run in parallel *within* a CE, and all dwarfs in a synthetic benchmark can run in parallel in</a:t>
            </a:r>
            <a:r>
              <a:rPr lang="en-US" baseline="0" dirty="0" smtClean="0"/>
              <a:t> the CEs of a </a:t>
            </a:r>
            <a:r>
              <a:rPr lang="en-US" baseline="0" dirty="0" err="1" smtClean="0"/>
              <a:t>CoC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(see details in paper)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8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mentioned in previous slide, each dwarf within the synthetic benchmark can run in parallel</a:t>
            </a:r>
            <a:r>
              <a:rPr lang="en-US" baseline="0" dirty="0" smtClean="0"/>
              <a:t> (in itself *within* a CE, and with respect to the other dwarfs within the synthetic benchmark across CEs).</a:t>
            </a:r>
          </a:p>
          <a:p>
            <a:r>
              <a:rPr lang="en-US" dirty="0" smtClean="0"/>
              <a:t>Note:</a:t>
            </a:r>
            <a:r>
              <a:rPr lang="en-US" baseline="0" dirty="0" smtClean="0"/>
              <a:t> this is an assumption. This is not a scheduling 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47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(Similar assumptions also appear in related work,</a:t>
            </a:r>
            <a:r>
              <a:rPr lang="en-US" baseline="0" dirty="0" smtClean="0"/>
              <a:t> like the ones showed earlier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8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graph/notation (reference baseline). </a:t>
            </a:r>
          </a:p>
          <a:p>
            <a:r>
              <a:rPr lang="en-US" dirty="0" smtClean="0"/>
              <a:t>100 combinations (limited by the area/base-unit</a:t>
            </a:r>
            <a:r>
              <a:rPr lang="en-US" baseline="0" dirty="0" smtClean="0"/>
              <a:t> </a:t>
            </a:r>
            <a:r>
              <a:rPr lang="en-US" dirty="0" smtClean="0"/>
              <a:t>constraint).</a:t>
            </a:r>
          </a:p>
          <a:p>
            <a:endParaRPr lang="en-US" dirty="0" smtClean="0"/>
          </a:p>
          <a:p>
            <a:r>
              <a:rPr lang="en-US" dirty="0" smtClean="0"/>
              <a:t>Irrespective of</a:t>
            </a:r>
            <a:r>
              <a:rPr lang="en-US" baseline="0" dirty="0" smtClean="0"/>
              <a:t> n (in</a:t>
            </a:r>
            <a:r>
              <a:rPr lang="en-US" dirty="0" smtClean="0"/>
              <a:t> n-</a:t>
            </a:r>
            <a:r>
              <a:rPr lang="en-US" dirty="0" err="1" smtClean="0"/>
              <a:t>mer</a:t>
            </a:r>
            <a:r>
              <a:rPr lang="en-US" dirty="0" smtClean="0"/>
              <a:t>) trends are the same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suitability of methodology.</a:t>
            </a:r>
          </a:p>
          <a:p>
            <a:r>
              <a:rPr lang="en-US" baseline="0" dirty="0" smtClean="0">
                <a:sym typeface="Wingdings"/>
              </a:rPr>
              <a:t>4-mer may be higher when 4 or less CEs (then in 5-,6-mer serialized).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Let’s focus on 6-mer:</a:t>
            </a:r>
          </a:p>
          <a:p>
            <a:r>
              <a:rPr lang="en-US" dirty="0" smtClean="0"/>
              <a:t>Without a GPU performance is only 0.033 to 0.12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GPU indispensable part of a </a:t>
            </a:r>
            <a:r>
              <a:rPr lang="en-US" baseline="0" dirty="0" err="1" smtClean="0">
                <a:sym typeface="Wingdings"/>
              </a:rPr>
              <a:t>CoC</a:t>
            </a:r>
            <a:endParaRPr lang="en-US" baseline="0" dirty="0" smtClean="0">
              <a:sym typeface="Wingdings"/>
            </a:endParaRP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With 2 GPUs, not a 2x. Then with 3,4,5 only about 9% better (and SAME). – since overall time capped by longest running dwarf (details in paper)</a:t>
            </a:r>
          </a:p>
          <a:p>
            <a:r>
              <a:rPr lang="en-US" baseline="0" dirty="0" smtClean="0">
                <a:sym typeface="Wingdings"/>
              </a:rPr>
              <a:t>(Similar observations for other types of CEs.)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Overall performance can be obtained via different </a:t>
            </a:r>
            <a:r>
              <a:rPr lang="en-US" baseline="0" dirty="0" err="1" smtClean="0">
                <a:sym typeface="Wingdings"/>
              </a:rPr>
              <a:t>CoCs</a:t>
            </a:r>
            <a:r>
              <a:rPr lang="en-US" baseline="0" dirty="0" smtClean="0">
                <a:sym typeface="Wingdings"/>
              </a:rPr>
              <a:t>. We see trade-offs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60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we see the same results from a different angle:</a:t>
            </a:r>
          </a:p>
          <a:p>
            <a:r>
              <a:rPr lang="en-US" dirty="0" smtClean="0"/>
              <a:t>300 points (100 </a:t>
            </a:r>
            <a:r>
              <a:rPr lang="en-US" dirty="0" err="1" smtClean="0"/>
              <a:t>CoCs</a:t>
            </a:r>
            <a:r>
              <a:rPr lang="en-US" dirty="0" smtClean="0"/>
              <a:t> x 3 sets of n-</a:t>
            </a:r>
            <a:r>
              <a:rPr lang="en-US" dirty="0" err="1" smtClean="0"/>
              <a:t>mers</a:t>
            </a:r>
            <a:r>
              <a:rPr lang="en-US" dirty="0" smtClean="0"/>
              <a:t>, where n=4,5,6)</a:t>
            </a:r>
          </a:p>
          <a:p>
            <a:endParaRPr lang="en-US" dirty="0" smtClean="0"/>
          </a:p>
          <a:p>
            <a:r>
              <a:rPr lang="en-US" dirty="0" smtClean="0"/>
              <a:t>Three main clusters of points </a:t>
            </a:r>
            <a:r>
              <a:rPr lang="en-US" dirty="0" smtClean="0">
                <a:sym typeface="Wingdings"/>
              </a:rPr>
              <a:t> the higher the n in n-</a:t>
            </a:r>
            <a:r>
              <a:rPr lang="en-US" dirty="0" err="1" smtClean="0">
                <a:sym typeface="Wingdings"/>
              </a:rPr>
              <a:t>mer</a:t>
            </a:r>
            <a:r>
              <a:rPr lang="en-US" dirty="0" smtClean="0">
                <a:sym typeface="Wingdings"/>
              </a:rPr>
              <a:t>,</a:t>
            </a:r>
            <a:r>
              <a:rPr lang="en-US" baseline="0" dirty="0" smtClean="0">
                <a:sym typeface="Wingdings"/>
              </a:rPr>
              <a:t> the higher the concentration along the horizontal axis.</a:t>
            </a:r>
          </a:p>
          <a:p>
            <a:r>
              <a:rPr lang="en-US" baseline="0" dirty="0" smtClean="0">
                <a:sym typeface="Wingdings"/>
              </a:rPr>
              <a:t>For example for 6-mer, the three clusters fall on or near 0.12, 2.18, 3.56x mark.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For the 3.56x speed-up and 6-mer there are 26 </a:t>
            </a:r>
            <a:r>
              <a:rPr lang="en-US" baseline="0" dirty="0" err="1" smtClean="0">
                <a:sym typeface="Wingdings"/>
              </a:rPr>
              <a:t>CoCs</a:t>
            </a:r>
            <a:r>
              <a:rPr lang="en-US" baseline="0" dirty="0" smtClean="0">
                <a:sym typeface="Wingdings"/>
              </a:rPr>
              <a:t> with varying chip area requirements.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Best performance with least area (3.56x with 3.73 Bus) is </a:t>
            </a:r>
            <a:r>
              <a:rPr lang="en-US" baseline="0" dirty="0" err="1" smtClean="0">
                <a:sym typeface="Wingdings"/>
              </a:rPr>
              <a:t>CoC</a:t>
            </a:r>
            <a:r>
              <a:rPr lang="en-US" baseline="0" dirty="0" smtClean="0">
                <a:sym typeface="Wingdings"/>
              </a:rPr>
              <a:t> 0210. – also best performance per area</a:t>
            </a:r>
          </a:p>
          <a:p>
            <a:r>
              <a:rPr lang="en-US" baseline="0" dirty="0" smtClean="0">
                <a:sym typeface="Wingdings"/>
              </a:rPr>
              <a:t>Second best (same </a:t>
            </a:r>
            <a:r>
              <a:rPr lang="en-US" baseline="0" dirty="0" err="1" smtClean="0">
                <a:sym typeface="Wingdings"/>
              </a:rPr>
              <a:t>perf</a:t>
            </a:r>
            <a:r>
              <a:rPr lang="en-US" baseline="0" dirty="0" smtClean="0">
                <a:sym typeface="Wingdings"/>
              </a:rPr>
              <a:t>, diff area) (3.56x with 3.74 Bus) 1200 – also best performance per area</a:t>
            </a:r>
          </a:p>
          <a:p>
            <a:r>
              <a:rPr lang="en-US" baseline="0" dirty="0" smtClean="0">
                <a:sym typeface="Wingdings"/>
              </a:rPr>
              <a:t>Third best (same </a:t>
            </a:r>
            <a:r>
              <a:rPr lang="en-US" baseline="0" dirty="0" err="1" smtClean="0">
                <a:sym typeface="Wingdings"/>
              </a:rPr>
              <a:t>perf</a:t>
            </a:r>
            <a:r>
              <a:rPr lang="en-US" baseline="0" dirty="0" smtClean="0">
                <a:sym typeface="Wingdings"/>
              </a:rPr>
              <a:t>, diff area) (3.56x with 4.7 Bus) 0220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Observations:</a:t>
            </a:r>
          </a:p>
          <a:p>
            <a:pPr marL="228600" indent="-228600">
              <a:buAutoNum type="arabicParenR"/>
            </a:pPr>
            <a:r>
              <a:rPr lang="en-US" baseline="0" dirty="0" smtClean="0">
                <a:sym typeface="Wingdings"/>
              </a:rPr>
              <a:t>Different combinations of CEs in </a:t>
            </a:r>
            <a:r>
              <a:rPr lang="en-US" baseline="0" dirty="0" err="1" smtClean="0">
                <a:sym typeface="Wingdings"/>
              </a:rPr>
              <a:t>CoCs</a:t>
            </a:r>
            <a:r>
              <a:rPr lang="en-US" baseline="0" dirty="0" smtClean="0">
                <a:sym typeface="Wingdings"/>
              </a:rPr>
              <a:t> can achieve the SAME performance</a:t>
            </a:r>
          </a:p>
          <a:p>
            <a:pPr marL="228600" indent="-228600">
              <a:buAutoNum type="arabicParenR"/>
            </a:pPr>
            <a:r>
              <a:rPr lang="en-US" baseline="0" dirty="0" smtClean="0">
                <a:sym typeface="Wingdings"/>
              </a:rPr>
              <a:t>More CEs are NOT ALWAYS beneficial</a:t>
            </a:r>
          </a:p>
          <a:p>
            <a:pPr marL="228600" indent="-228600">
              <a:buAutoNum type="arabicParenR"/>
            </a:pPr>
            <a:r>
              <a:rPr lang="en-US" baseline="0" dirty="0" smtClean="0">
                <a:sym typeface="Wingdings"/>
              </a:rPr>
              <a:t>Choice depends on target (e.g., performance, cost, TDP) </a:t>
            </a:r>
          </a:p>
          <a:p>
            <a:pPr marL="228600" indent="-228600">
              <a:buAutoNum type="arabicParenR"/>
            </a:pPr>
            <a:r>
              <a:rPr lang="en-US" baseline="0" dirty="0" smtClean="0">
                <a:sym typeface="Wingdings"/>
              </a:rPr>
              <a:t>Performance PER AREA may also be an important target (choice may differ from performance alone)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09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(Probably need to go fast through</a:t>
            </a:r>
            <a:r>
              <a:rPr lang="en-US" baseline="0" dirty="0" smtClean="0"/>
              <a:t> this, or hide/skip altogether, due to time constraints)</a:t>
            </a:r>
            <a:endParaRPr lang="en-US" dirty="0" smtClean="0"/>
          </a:p>
          <a:p>
            <a:r>
              <a:rPr lang="en-US" dirty="0" smtClean="0"/>
              <a:t>(Discuss we we have this case-study, FPGAs in the data-center – Amazon/</a:t>
            </a:r>
            <a:r>
              <a:rPr lang="en-US" dirty="0" err="1" smtClean="0"/>
              <a:t>Baidu</a:t>
            </a:r>
            <a:r>
              <a:rPr lang="en-US" dirty="0" smtClean="0"/>
              <a:t>/</a:t>
            </a:r>
            <a:r>
              <a:rPr lang="is-IS" dirty="0" smtClean="0"/>
              <a:t>…, Intel/Altera, ...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Simpler, more viable short-term </a:t>
            </a:r>
            <a:r>
              <a:rPr lang="en-US" dirty="0" err="1" smtClean="0"/>
              <a:t>CoCs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Focus on 3-mers:</a:t>
            </a:r>
          </a:p>
          <a:p>
            <a:r>
              <a:rPr lang="en-US" dirty="0" smtClean="0"/>
              <a:t>(Describe: #CPU, #FPGA, etc.: How many of the 3</a:t>
            </a:r>
            <a:r>
              <a:rPr lang="en-US" baseline="0" dirty="0" smtClean="0"/>
              <a:t> dwarfs run on each of each kind, i.e., CPU, GPU, FPGA, </a:t>
            </a:r>
            <a:r>
              <a:rPr lang="is-IS" baseline="0" dirty="0" smtClean="0"/>
              <a:t>…)</a:t>
            </a:r>
            <a:endParaRPr lang="en-US" baseline="0" dirty="0" smtClean="0"/>
          </a:p>
          <a:p>
            <a:r>
              <a:rPr lang="en-US" baseline="0" dirty="0" smtClean="0"/>
              <a:t>(Describe: Speed-up w/o FPGA: speed-up of CURRENT </a:t>
            </a:r>
            <a:r>
              <a:rPr lang="en-US" baseline="0" dirty="0" err="1" smtClean="0"/>
              <a:t>CoC</a:t>
            </a:r>
            <a:r>
              <a:rPr lang="en-US" baseline="0" dirty="0" smtClean="0"/>
              <a:t> versus the corresponding one but *without* the FPGA)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General comments (details in paper):</a:t>
            </a:r>
          </a:p>
          <a:p>
            <a:endParaRPr lang="en-US" baseline="0" dirty="0" smtClean="0"/>
          </a:p>
          <a:p>
            <a:r>
              <a:rPr lang="en-US" baseline="0" dirty="0" smtClean="0"/>
              <a:t>1</a:t>
            </a:r>
            <a:r>
              <a:rPr lang="en-US" baseline="30000" dirty="0" smtClean="0"/>
              <a:t>st</a:t>
            </a:r>
            <a:r>
              <a:rPr lang="en-US" baseline="0" dirty="0" smtClean="0"/>
              <a:t> case: The FPGA is utilized on average twice as much as the CPU!</a:t>
            </a:r>
          </a:p>
          <a:p>
            <a:r>
              <a:rPr lang="en-US" baseline="0" dirty="0" smtClean="0"/>
              <a:t>Average speed-up of 4.01 (varies – in 6/10 cases below 1.2x . SRAD dominates execution time)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case: CPU + GPU (so like ~APU) + FPGA</a:t>
            </a:r>
          </a:p>
          <a:p>
            <a:r>
              <a:rPr lang="en-US" baseline="0" dirty="0" smtClean="0"/>
              <a:t>FPGA still used (at least once) in 90% of cases. </a:t>
            </a:r>
          </a:p>
          <a:p>
            <a:r>
              <a:rPr lang="en-US" baseline="0" dirty="0" smtClean="0"/>
              <a:t>FPGA yields performance benefit: 1.42x on average vs. CPU+GPU alone.</a:t>
            </a:r>
          </a:p>
          <a:p>
            <a:r>
              <a:rPr lang="en-US" baseline="0" dirty="0" smtClean="0"/>
              <a:t>Major benefit from executing SRAD on GPU. Scheduler picks second best for others so long as SRAD goes on GPU.</a:t>
            </a:r>
          </a:p>
          <a:p>
            <a:r>
              <a:rPr lang="en-US" baseline="0" dirty="0" smtClean="0"/>
              <a:t>More scheduling possibilities with more CEs, even if NOT the fastest for the single job (as discussed in above line).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3</a:t>
            </a:r>
            <a:r>
              <a:rPr lang="en-US" baseline="30000" dirty="0" smtClean="0"/>
              <a:t>rd</a:t>
            </a:r>
            <a:r>
              <a:rPr lang="en-US" baseline="0" dirty="0" smtClean="0"/>
              <a:t> case: CPU+GPU+MIC+FPGA</a:t>
            </a:r>
          </a:p>
          <a:p>
            <a:r>
              <a:rPr lang="en-US" dirty="0" smtClean="0"/>
              <a:t>When adding an FPGA, the MIC is not used in any</a:t>
            </a:r>
            <a:r>
              <a:rPr lang="en-US" baseline="0" dirty="0" smtClean="0"/>
              <a:t> of the best schedules </a:t>
            </a:r>
            <a:r>
              <a:rPr lang="en-US" baseline="0" dirty="0" smtClean="0">
                <a:sym typeface="Wingdings"/>
              </a:rPr>
              <a:t> It is like previous case.</a:t>
            </a:r>
          </a:p>
          <a:p>
            <a:r>
              <a:rPr lang="en-US" baseline="0" dirty="0" smtClean="0">
                <a:sym typeface="Wingdings"/>
              </a:rPr>
              <a:t>Granted, 3 sub-dwarfs, so with 4 CEs one won’t be utilized for each case  but the one not used was always the MIC.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6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(Maybe move towards the end?)</a:t>
            </a:r>
          </a:p>
          <a:p>
            <a:r>
              <a:rPr lang="en-US" dirty="0" smtClean="0"/>
              <a:t>Related</a:t>
            </a:r>
            <a:r>
              <a:rPr lang="en-US" baseline="0" dirty="0" smtClean="0"/>
              <a:t> work has identified the need and tried to address various aspects of heterogeneous computing (performance, power, </a:t>
            </a:r>
            <a:r>
              <a:rPr lang="is-IS" baseline="0" dirty="0" smtClean="0"/>
              <a:t>…)</a:t>
            </a:r>
          </a:p>
          <a:p>
            <a:r>
              <a:rPr lang="is-IS" baseline="0" dirty="0" smtClean="0">
                <a:sym typeface="Wingdings"/>
              </a:rPr>
              <a:t>Kumar: Simulation-based study using 2 Alpha cores of varying complexity and power. *single-ISA*</a:t>
            </a:r>
          </a:p>
          <a:p>
            <a:r>
              <a:rPr lang="is-IS" baseline="0" dirty="0" smtClean="0">
                <a:sym typeface="Wingdings"/>
              </a:rPr>
              <a:t>Chung: Focuses on “U-cores” (unconventional cores), i.e., custom logic, FPGAs, GPGPUs, alongside a CPU. Only 1+1 – no mixing/matching/more.</a:t>
            </a:r>
          </a:p>
          <a:p>
            <a:r>
              <a:rPr lang="is-IS" baseline="0" dirty="0" smtClean="0">
                <a:sym typeface="Wingdings"/>
              </a:rPr>
              <a:t>Composite Cores: Simulation-based study focusing on heterogeneity *within* a single core, big-little, focus on energy.</a:t>
            </a:r>
          </a:p>
          <a:p>
            <a:r>
              <a:rPr lang="is-IS" baseline="0" dirty="0" smtClean="0">
                <a:sym typeface="Wingdings"/>
              </a:rPr>
              <a:t>10x10 (Chien): Move from 90/10 paradigm, to 10x10 paradigm using micro-engines. Simulation-based.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43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43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 to ~2005</a:t>
            </a:r>
            <a:r>
              <a:rPr lang="en-US" baseline="0" dirty="0" smtClean="0"/>
              <a:t> extra transistors (Moore’s law) used for increasing single-thread performance, and frequency (“free lunch”).</a:t>
            </a:r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Limitations in transistor scaling, heat dissipation, power/energy constraints, </a:t>
            </a:r>
            <a:r>
              <a:rPr lang="is-IS" baseline="0" dirty="0" smtClean="0">
                <a:sym typeface="Wingdings"/>
              </a:rPr>
              <a:t>…</a:t>
            </a:r>
            <a:endParaRPr lang="en-US" baseline="0" dirty="0" smtClean="0">
              <a:sym typeface="Wingdings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Char char="à"/>
              <a:tabLst/>
              <a:defRPr/>
            </a:pPr>
            <a:r>
              <a:rPr lang="en-US" baseline="0" dirty="0" smtClean="0">
                <a:sym typeface="Wingdings"/>
              </a:rPr>
              <a:t>as Moore’s law keeps holding, use extra transistors to multiple cores.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charset="0"/>
              <a:buChar char="à"/>
              <a:tabLst/>
              <a:defRPr/>
            </a:pPr>
            <a:r>
              <a:rPr lang="en-US" baseline="0" dirty="0" smtClean="0">
                <a:sym typeface="Wingdings"/>
              </a:rPr>
              <a:t>Homogeneous (at first)  Heterogeneous (later)</a:t>
            </a:r>
          </a:p>
          <a:p>
            <a:endParaRPr lang="en-US" baseline="0" dirty="0" smtClean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0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14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(Intel Core i7-4980HQ Onboard Graphics: Intel Iris Pro Graphics 5200)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74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14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38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02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OpenDwarfs</a:t>
            </a:r>
            <a:r>
              <a:rPr lang="en-US" dirty="0" smtClean="0"/>
              <a:t> plug)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5AD298-4C29-6341-ADE1-9ADE4043BDC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1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/>
          <p:cNvPicPr>
            <a:picLocks noChangeAspect="1" noChangeArrowheads="1"/>
          </p:cNvPicPr>
          <p:nvPr userDrawn="1"/>
        </p:nvPicPr>
        <p:blipFill>
          <a:blip r:embed="rId2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2347913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5" descr="background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228600"/>
            <a:ext cx="5334000" cy="210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8" descr="vt_maroon_inv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7670" y="914400"/>
            <a:ext cx="1933713" cy="49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7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5525" y="917575"/>
            <a:ext cx="15525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 userDrawn="1"/>
        </p:nvSpPr>
        <p:spPr>
          <a:xfrm>
            <a:off x="7391400" y="1295400"/>
            <a:ext cx="16129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synergy.cs.vt.edu</a:t>
            </a:r>
            <a:endParaRPr lang="en-US" sz="14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962400"/>
            <a:ext cx="8305800" cy="1143000"/>
          </a:xfrm>
        </p:spPr>
        <p:txBody>
          <a:bodyPr/>
          <a:lstStyle>
            <a:lvl1pPr>
              <a:defRPr>
                <a:solidFill>
                  <a:srgbClr val="67183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5181600"/>
            <a:ext cx="7239000" cy="914400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133600" y="6248400"/>
            <a:ext cx="990600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&lt;Title Goes in Footer&gt;</a:t>
            </a: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019800" y="6248400"/>
            <a:ext cx="990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AAE37C-F81F-FA4B-A54D-FF1E284EC2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&lt;Title Goes in Footer&gt;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5791200"/>
            <a:ext cx="4572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1203DA-6B73-BB44-9AC2-AA529226A8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&lt;Title Goes in Footer&gt;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5791200"/>
            <a:ext cx="4572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BCC72-2067-7048-A645-7604B81C2D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&lt;Title Goes in Footer&gt;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&lt;Title Goes in Footer&gt;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192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&lt;Title Goes in Footer&gt;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5791200"/>
            <a:ext cx="4572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703AEC-66A3-ED41-AA6F-F2CE5193F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&lt;Title Goes in Footer&gt;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5791200"/>
            <a:ext cx="4572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11F4E-A44A-FC45-B2F9-66DF8A281B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&lt;Title Goes in Footer&gt;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5791200"/>
            <a:ext cx="4572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F7D26-511A-994B-A472-02C383E118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&lt;Title Goes in Footer&gt;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5791200"/>
            <a:ext cx="4572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508B5-3A6A-4742-9080-4075C52CCE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&lt;Title Goes in Footer&gt;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5791200"/>
            <a:ext cx="4572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9201A-C947-5843-9536-05B0F3D430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&lt;Title Goes in Footer&gt;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86800" y="5791200"/>
            <a:ext cx="4572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515775-BA06-734F-A58F-5D9A30BA60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76200"/>
            <a:ext cx="8763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1920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038600" y="6553200"/>
            <a:ext cx="106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 smtClean="0"/>
              <a:t>&lt;Date&gt;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6324600"/>
            <a:ext cx="464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/>
              <a:t>&lt;Title Goes in Footer&gt;</a:t>
            </a:r>
          </a:p>
        </p:txBody>
      </p:sp>
      <p:pic>
        <p:nvPicPr>
          <p:cNvPr id="1032" name="Picture 13" descr="vt_maroon_invent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6302375"/>
            <a:ext cx="21336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6294438"/>
            <a:ext cx="1277938" cy="379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228600" y="6248400"/>
            <a:ext cx="8686800" cy="0"/>
          </a:xfrm>
          <a:prstGeom prst="line">
            <a:avLst/>
          </a:pr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7391400" y="6553200"/>
            <a:ext cx="16129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synergy.cs.vt.edu</a:t>
            </a:r>
            <a:endParaRPr lang="en-US" sz="14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990600"/>
            <a:ext cx="9144000" cy="152400"/>
          </a:xfrm>
          <a:prstGeom prst="rect">
            <a:avLst/>
          </a:prstGeom>
          <a:solidFill>
            <a:srgbClr val="3DB23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bg1"/>
          </a:solidFill>
          <a:latin typeface="Arial"/>
          <a:ea typeface="+mj-ea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930035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F26B17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F26B17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F26B17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F26B17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F26B17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20" Type="http://schemas.openxmlformats.org/officeDocument/2006/relationships/image" Target="../media/image49.png"/><Relationship Id="rId10" Type="http://schemas.openxmlformats.org/officeDocument/2006/relationships/image" Target="../media/image41.png"/><Relationship Id="rId11" Type="http://schemas.microsoft.com/office/2007/relationships/hdphoto" Target="../media/hdphoto5.wdp"/><Relationship Id="rId12" Type="http://schemas.openxmlformats.org/officeDocument/2006/relationships/image" Target="../media/image42.png"/><Relationship Id="rId13" Type="http://schemas.microsoft.com/office/2007/relationships/hdphoto" Target="../media/hdphoto6.wdp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microsoft.com/office/2007/relationships/hdphoto" Target="../media/hdphoto1.wdp"/><Relationship Id="rId4" Type="http://schemas.openxmlformats.org/officeDocument/2006/relationships/image" Target="../media/image39.png"/><Relationship Id="rId5" Type="http://schemas.microsoft.com/office/2007/relationships/hdphoto" Target="../media/hdphoto2.wdp"/><Relationship Id="rId6" Type="http://schemas.openxmlformats.org/officeDocument/2006/relationships/image" Target="../media/image40.png"/><Relationship Id="rId7" Type="http://schemas.microsoft.com/office/2007/relationships/hdphoto" Target="../media/hdphoto3.wdp"/><Relationship Id="rId8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microsoft.com/office/2007/relationships/hdphoto" Target="../media/hdphoto5.wdp"/><Relationship Id="rId13" Type="http://schemas.openxmlformats.org/officeDocument/2006/relationships/image" Target="../media/image12.png"/><Relationship Id="rId14" Type="http://schemas.microsoft.com/office/2007/relationships/hdphoto" Target="../media/hdphoto6.wdp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6" Type="http://schemas.microsoft.com/office/2007/relationships/hdphoto" Target="../media/hdphoto2.wdp"/><Relationship Id="rId7" Type="http://schemas.openxmlformats.org/officeDocument/2006/relationships/image" Target="../media/image9.png"/><Relationship Id="rId8" Type="http://schemas.microsoft.com/office/2007/relationships/hdphoto" Target="../media/hdphoto3.wdp"/><Relationship Id="rId9" Type="http://schemas.openxmlformats.org/officeDocument/2006/relationships/image" Target="../media/image10.png"/><Relationship Id="rId10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microsoft.com/office/2007/relationships/hdphoto" Target="../media/hdphoto6.wdp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microsoft.com/office/2007/relationships/hdphoto" Target="../media/hdphoto7.wdp"/><Relationship Id="rId10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e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590800"/>
            <a:ext cx="9144000" cy="1371600"/>
          </a:xfrm>
        </p:spPr>
        <p:txBody>
          <a:bodyPr/>
          <a:lstStyle/>
          <a:p>
            <a:pPr algn="ctr" eaLnBrk="1" hangingPunct="1"/>
            <a:r>
              <a:rPr lang="en-US" sz="2800" dirty="0" smtClean="0">
                <a:solidFill>
                  <a:srgbClr val="660066"/>
                </a:solidFill>
              </a:rPr>
              <a:t>Telescoping Architectures:</a:t>
            </a:r>
            <a:br>
              <a:rPr lang="en-US" sz="2800" dirty="0" smtClean="0">
                <a:solidFill>
                  <a:srgbClr val="660066"/>
                </a:solidFill>
              </a:rPr>
            </a:br>
            <a:r>
              <a:rPr lang="en-US" sz="2800" dirty="0" smtClean="0">
                <a:solidFill>
                  <a:srgbClr val="660066"/>
                </a:solidFill>
              </a:rPr>
              <a:t>Evaluating Next-Generation Heterogeneous Computing</a:t>
            </a:r>
            <a:endParaRPr lang="en-US" sz="2800" dirty="0">
              <a:solidFill>
                <a:srgbClr val="660066"/>
              </a:solidFill>
            </a:endParaRPr>
          </a:p>
        </p:txBody>
      </p:sp>
      <p:sp>
        <p:nvSpPr>
          <p:cNvPr id="14339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143000" y="4343400"/>
            <a:ext cx="7467600" cy="381000"/>
          </a:xfrm>
        </p:spPr>
        <p:txBody>
          <a:bodyPr/>
          <a:lstStyle/>
          <a:p>
            <a:pPr eaLnBrk="1" hangingPunct="1"/>
            <a:r>
              <a:rPr lang="en-US" sz="2400" b="1" dirty="0" err="1" smtClean="0"/>
              <a:t>Konstantinos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Krommydas</a:t>
            </a:r>
            <a:r>
              <a:rPr lang="en-US" sz="2400" b="1" dirty="0" smtClean="0"/>
              <a:t>, Wu-</a:t>
            </a:r>
            <a:r>
              <a:rPr lang="en-US" sz="2400" b="1" dirty="0" err="1" smtClean="0"/>
              <a:t>chun</a:t>
            </a:r>
            <a:r>
              <a:rPr lang="en-US" sz="2400" b="1" dirty="0" smtClean="0"/>
              <a:t> Feng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28600" y="2438400"/>
            <a:ext cx="8686800" cy="76200"/>
          </a:xfrm>
          <a:prstGeom prst="rect">
            <a:avLst/>
          </a:prstGeom>
          <a:solidFill>
            <a:srgbClr val="22226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8600" y="4114800"/>
            <a:ext cx="8686800" cy="76200"/>
          </a:xfrm>
          <a:prstGeom prst="rect">
            <a:avLst/>
          </a:prstGeom>
          <a:solidFill>
            <a:srgbClr val="22226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33600" y="4800600"/>
            <a:ext cx="472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800" i="1" dirty="0" smtClean="0"/>
              <a:t>Synergy Lab</a:t>
            </a:r>
          </a:p>
          <a:p>
            <a:pPr algn="ctr" eaLnBrk="1" hangingPunct="1"/>
            <a:r>
              <a:rPr lang="en-US" sz="1800" i="1" dirty="0" smtClean="0"/>
              <a:t>Dept</a:t>
            </a:r>
            <a:r>
              <a:rPr lang="en-US" sz="1800" i="1" dirty="0"/>
              <a:t>. of Computer Science</a:t>
            </a:r>
          </a:p>
          <a:p>
            <a:pPr algn="ctr" eaLnBrk="1" hangingPunct="1"/>
            <a:r>
              <a:rPr lang="en-US" sz="1800" i="1" dirty="0"/>
              <a:t>Virginia Tech </a:t>
            </a:r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228600" y="6248400"/>
            <a:ext cx="86868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6"/>
          <p:cNvSpPr txBox="1">
            <a:spLocks noChangeArrowheads="1"/>
          </p:cNvSpPr>
          <p:nvPr/>
        </p:nvSpPr>
        <p:spPr bwMode="auto">
          <a:xfrm>
            <a:off x="457200" y="5791200"/>
            <a:ext cx="8482361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930035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sz="2400" b="1" kern="0" dirty="0" smtClean="0">
                <a:solidFill>
                  <a:srgbClr val="FF0000"/>
                </a:solidFill>
              </a:rPr>
              <a:t>Presented by </a:t>
            </a:r>
            <a:r>
              <a:rPr lang="en-US" sz="2400" b="1" kern="0" smtClean="0">
                <a:solidFill>
                  <a:srgbClr val="FF0000"/>
                </a:solidFill>
              </a:rPr>
              <a:t>Pavan Balaji, Argonne National Laboratory</a:t>
            </a:r>
            <a:endParaRPr lang="en-US" sz="2400" b="1" kern="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5"/>
    </mc:Choice>
    <mc:Fallback xmlns="">
      <p:transition xmlns:p14="http://schemas.microsoft.com/office/powerpoint/2010/main" spd="slow" advTm="1061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Methodology: </a:t>
            </a:r>
            <a:br>
              <a:rPr lang="en-US" dirty="0" smtClean="0"/>
            </a:br>
            <a:r>
              <a:rPr lang="en-US" dirty="0" smtClean="0"/>
              <a:t>Performance Evaluation using Dwarfs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0010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90"/>
                </a:solidFill>
              </a:rPr>
              <a:t>Benchmarks </a:t>
            </a:r>
            <a:r>
              <a:rPr lang="en-US" dirty="0" smtClean="0">
                <a:solidFill>
                  <a:srgbClr val="000090"/>
                </a:solidFill>
                <a:sym typeface="Wingdings"/>
              </a:rPr>
              <a:t> Scientific Paradigms*</a:t>
            </a:r>
          </a:p>
          <a:p>
            <a:pPr lvl="1"/>
            <a:r>
              <a:rPr lang="en-US" dirty="0" smtClean="0">
                <a:sym typeface="Wingdings"/>
              </a:rPr>
              <a:t>What are the </a:t>
            </a:r>
            <a:r>
              <a:rPr lang="en-US" b="1" dirty="0" smtClean="0">
                <a:sym typeface="Wingdings"/>
              </a:rPr>
              <a:t>important problems </a:t>
            </a:r>
            <a:r>
              <a:rPr lang="en-US" dirty="0" smtClean="0">
                <a:sym typeface="Wingdings"/>
              </a:rPr>
              <a:t>across scientific domains?</a:t>
            </a:r>
          </a:p>
          <a:p>
            <a:pPr lvl="1"/>
            <a:r>
              <a:rPr lang="en-US" dirty="0" smtClean="0">
                <a:sym typeface="Wingdings"/>
              </a:rPr>
              <a:t>What are the sets of </a:t>
            </a:r>
            <a:r>
              <a:rPr lang="en-US" b="1" dirty="0" smtClean="0">
                <a:sym typeface="Wingdings"/>
              </a:rPr>
              <a:t>accepted solutions?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4572000"/>
            <a:ext cx="8001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930035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9pPr>
          </a:lstStyle>
          <a:p>
            <a:pPr>
              <a:buFont typeface="Arial"/>
              <a:buChar char="•"/>
            </a:pPr>
            <a:r>
              <a:rPr lang="en-US" b="1" dirty="0" smtClean="0">
                <a:solidFill>
                  <a:srgbClr val="008000"/>
                </a:solidFill>
              </a:rPr>
              <a:t>Berkeley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b="1" i="1" dirty="0" smtClean="0">
                <a:solidFill>
                  <a:srgbClr val="008000"/>
                </a:solidFill>
              </a:rPr>
              <a:t>dwarfs**</a:t>
            </a:r>
            <a:r>
              <a:rPr lang="en-US" b="1" dirty="0" smtClean="0">
                <a:solidFill>
                  <a:srgbClr val="008000"/>
                </a:solidFill>
              </a:rPr>
              <a:t> (or </a:t>
            </a:r>
            <a:r>
              <a:rPr lang="en-US" b="1" i="1" dirty="0" smtClean="0">
                <a:solidFill>
                  <a:srgbClr val="008000"/>
                </a:solidFill>
              </a:rPr>
              <a:t>motifs)</a:t>
            </a:r>
            <a:endParaRPr lang="en-US" b="1" dirty="0">
              <a:solidFill>
                <a:srgbClr val="008000"/>
              </a:solidFill>
            </a:endParaRPr>
          </a:p>
          <a:p>
            <a:pPr lvl="1"/>
            <a:r>
              <a:rPr lang="en-US" dirty="0" smtClean="0">
                <a:sym typeface="Wingdings"/>
              </a:rPr>
              <a:t>Capture patterns of computation and communication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1219200"/>
            <a:ext cx="8001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bg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930035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F26B17"/>
                </a:solidFill>
                <a:latin typeface="+mn-lt"/>
                <a:ea typeface="+mn-ea"/>
              </a:defRPr>
            </a:lvl9pPr>
          </a:lstStyle>
          <a:p>
            <a:r>
              <a:rPr lang="en-US" dirty="0" smtClean="0">
                <a:solidFill>
                  <a:srgbClr val="000090"/>
                </a:solidFill>
              </a:rPr>
              <a:t>“Traditional” benchmarks</a:t>
            </a:r>
            <a:endParaRPr lang="en-US" dirty="0" smtClean="0">
              <a:solidFill>
                <a:srgbClr val="000090"/>
              </a:solidFill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Used to </a:t>
            </a:r>
            <a:r>
              <a:rPr lang="en-US" i="1" dirty="0" smtClean="0">
                <a:sym typeface="Wingdings"/>
              </a:rPr>
              <a:t>evaluate </a:t>
            </a:r>
            <a:r>
              <a:rPr lang="en-US" dirty="0" smtClean="0">
                <a:sym typeface="Wingdings"/>
              </a:rPr>
              <a:t>compute devices</a:t>
            </a:r>
            <a:r>
              <a:rPr lang="en-US" i="1" dirty="0" smtClean="0">
                <a:sym typeface="Wingdings"/>
              </a:rPr>
              <a:t>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Stress subsystems of compute devices (e.g., memory, processor) or different capabilities </a:t>
            </a:r>
            <a:r>
              <a:rPr lang="en-US" i="1" dirty="0" smtClean="0">
                <a:sym typeface="Wingdings"/>
              </a:rPr>
              <a:t>within </a:t>
            </a:r>
            <a:r>
              <a:rPr lang="en-US" dirty="0" smtClean="0">
                <a:sym typeface="Wingdings"/>
              </a:rPr>
              <a:t>a compute device (e.g., integer, floating point arithmetic)</a:t>
            </a:r>
          </a:p>
          <a:p>
            <a:pPr lvl="1"/>
            <a:r>
              <a:rPr lang="en-US" dirty="0" smtClean="0">
                <a:sym typeface="Wingdings"/>
              </a:rPr>
              <a:t>Too specific  Cannot capture </a:t>
            </a:r>
            <a:r>
              <a:rPr lang="en-US" i="1" dirty="0" smtClean="0">
                <a:sym typeface="Wingdings"/>
              </a:rPr>
              <a:t>trends </a:t>
            </a:r>
            <a:r>
              <a:rPr lang="en-US" dirty="0" smtClean="0">
                <a:sym typeface="Wingdings"/>
              </a:rPr>
              <a:t>in parallel computing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5638800"/>
            <a:ext cx="502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*S.E. </a:t>
            </a:r>
            <a:r>
              <a:rPr lang="en-US" sz="1400" dirty="0" err="1" smtClean="0"/>
              <a:t>Sim</a:t>
            </a:r>
            <a:r>
              <a:rPr lang="en-US" sz="1400" dirty="0" smtClean="0"/>
              <a:t>, et al., “Using </a:t>
            </a:r>
            <a:r>
              <a:rPr lang="en-US" sz="1400" dirty="0"/>
              <a:t>Benchmarking to </a:t>
            </a:r>
            <a:r>
              <a:rPr lang="en-US" sz="1400" dirty="0" smtClean="0"/>
              <a:t>Advance Research</a:t>
            </a:r>
            <a:r>
              <a:rPr lang="en-US" sz="1400" dirty="0"/>
              <a:t>: a Challenge to Software </a:t>
            </a:r>
            <a:r>
              <a:rPr lang="en-US" sz="1400" dirty="0" smtClean="0"/>
              <a:t>Engineering,” ICSE 2003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133600" y="6299597"/>
            <a:ext cx="556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**</a:t>
            </a:r>
            <a:r>
              <a:rPr lang="en-US" sz="1400" dirty="0" err="1" smtClean="0"/>
              <a:t>Asanovic</a:t>
            </a:r>
            <a:r>
              <a:rPr lang="en-US" sz="1400" dirty="0" smtClean="0"/>
              <a:t>, et al., “The </a:t>
            </a:r>
            <a:r>
              <a:rPr lang="en-US" sz="1400" dirty="0"/>
              <a:t>Landscape of Parallel Computing Research: A View from </a:t>
            </a:r>
            <a:r>
              <a:rPr lang="en-US" sz="1400" dirty="0" smtClean="0"/>
              <a:t>Berkeley,”</a:t>
            </a:r>
            <a:r>
              <a:rPr lang="en-US" sz="1400" dirty="0"/>
              <a:t> </a:t>
            </a:r>
            <a:r>
              <a:rPr lang="en-US" sz="1400" dirty="0" smtClean="0"/>
              <a:t>Technical </a:t>
            </a:r>
            <a:r>
              <a:rPr lang="en-US" sz="1400" dirty="0"/>
              <a:t>Report </a:t>
            </a:r>
            <a:r>
              <a:rPr lang="en-US" sz="1400" dirty="0" smtClean="0"/>
              <a:t>UCB, UC Berkeley, </a:t>
            </a:r>
            <a:r>
              <a:rPr lang="en-US" sz="1400" dirty="0"/>
              <a:t>2006.</a:t>
            </a:r>
          </a:p>
        </p:txBody>
      </p:sp>
    </p:spTree>
    <p:extLst>
      <p:ext uri="{BB962C8B-B14F-4D97-AF65-F5344CB8AC3E}">
        <p14:creationId xmlns:p14="http://schemas.microsoft.com/office/powerpoint/2010/main" val="321554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2362200" y="1828800"/>
            <a:ext cx="2209800" cy="1752600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 bwMode="auto">
          <a:xfrm>
            <a:off x="6781800" y="1828800"/>
            <a:ext cx="2209800" cy="1752600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3581400"/>
            <a:ext cx="2209800" cy="1752600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 bwMode="auto">
          <a:xfrm>
            <a:off x="152400" y="3581400"/>
            <a:ext cx="2209800" cy="1752600"/>
          </a:xfrm>
          <a:prstGeom prst="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OpenDwarfs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A Dwarf-Based Benchmarking Suite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1" y="3124200"/>
            <a:ext cx="220980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ortability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0" y="3124200"/>
            <a:ext cx="220980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Fairness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62201" y="3581400"/>
            <a:ext cx="2209799" cy="461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Usability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81800" y="3581400"/>
            <a:ext cx="2209800" cy="46166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Extensibility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71600" y="1219200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Available at: http://github.com/opendwarfs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581400"/>
            <a:ext cx="2286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 smtClean="0"/>
              <a:t>OpenCL</a:t>
            </a:r>
            <a:r>
              <a:rPr lang="en-US" sz="1800" dirty="0" smtClean="0"/>
              <a:t>-based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Cross-platform support (including FPGAs via Altera </a:t>
            </a:r>
            <a:r>
              <a:rPr lang="en-US" sz="1800" dirty="0" err="1" smtClean="0"/>
              <a:t>OpenCL</a:t>
            </a:r>
            <a:r>
              <a:rPr lang="en-US" sz="1800" dirty="0" smtClean="0"/>
              <a:t> and </a:t>
            </a:r>
            <a:r>
              <a:rPr lang="en-US" sz="1800" dirty="0" err="1" smtClean="0"/>
              <a:t>SOpenCL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6781800" y="18288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Open-source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Well-documented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Well-structured extensible libraries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0" y="35814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Uniformly optimized dwarfs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No platform-specific optimizations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2362200" y="1828800"/>
            <a:ext cx="2286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Simple build system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Extended set of run options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Results output</a:t>
            </a:r>
            <a:endParaRPr lang="en-US" sz="1800" dirty="0"/>
          </a:p>
        </p:txBody>
      </p:sp>
      <p:sp>
        <p:nvSpPr>
          <p:cNvPr id="14" name="Rectangle 13"/>
          <p:cNvSpPr/>
          <p:nvPr/>
        </p:nvSpPr>
        <p:spPr>
          <a:xfrm>
            <a:off x="2819400" y="6245582"/>
            <a:ext cx="3962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Feng</a:t>
            </a:r>
            <a:r>
              <a:rPr lang="en-US" sz="1600" dirty="0" smtClean="0"/>
              <a:t>, et al., “</a:t>
            </a:r>
            <a:r>
              <a:rPr lang="en-US" sz="1600" dirty="0" err="1" smtClean="0"/>
              <a:t>OpenCL</a:t>
            </a:r>
            <a:r>
              <a:rPr lang="en-US" sz="1600" dirty="0" smtClean="0"/>
              <a:t> </a:t>
            </a:r>
            <a:r>
              <a:rPr lang="en-US" sz="1600" dirty="0"/>
              <a:t>and the 13 Dwarfs:</a:t>
            </a:r>
          </a:p>
          <a:p>
            <a:r>
              <a:rPr lang="en-US" sz="1600" dirty="0"/>
              <a:t>A Work in </a:t>
            </a:r>
            <a:r>
              <a:rPr lang="en-US" sz="1600" dirty="0" smtClean="0"/>
              <a:t>Progress,” ICPE 2012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99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Methodology:  Performance Evaluation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752600"/>
            <a:ext cx="3505200" cy="843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2200" y="1295400"/>
            <a:ext cx="406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Dwarf-based benchmarking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93353"/>
              </p:ext>
            </p:extLst>
          </p:nvPr>
        </p:nvGraphicFramePr>
        <p:xfrm>
          <a:off x="2286000" y="3200400"/>
          <a:ext cx="3810000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4600"/>
                <a:gridCol w="1295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Dwarf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Algorithm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N-body methods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Dynamic programming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Structured grids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SRAD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Graph traversal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BFS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Combinational 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Sparse linear algebra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0" y="6304002"/>
            <a:ext cx="9144000" cy="553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i="1" dirty="0"/>
              <a:t>K. </a:t>
            </a:r>
            <a:r>
              <a:rPr lang="en-US" sz="1500" i="1" dirty="0" err="1"/>
              <a:t>Krommydas</a:t>
            </a:r>
            <a:r>
              <a:rPr lang="en-US" sz="1500" i="1" dirty="0"/>
              <a:t>, </a:t>
            </a:r>
            <a:r>
              <a:rPr lang="en-US" sz="1500" i="1" dirty="0" smtClean="0"/>
              <a:t>M. </a:t>
            </a:r>
            <a:r>
              <a:rPr lang="en-US" sz="1500" i="1" dirty="0" err="1" smtClean="0"/>
              <a:t>Owaida</a:t>
            </a:r>
            <a:r>
              <a:rPr lang="en-US" sz="1500" i="1" dirty="0" smtClean="0"/>
              <a:t>, C.D. Antonopoulos, N. </a:t>
            </a:r>
            <a:r>
              <a:rPr lang="en-US" sz="1500" i="1" dirty="0" err="1" smtClean="0"/>
              <a:t>Bellas</a:t>
            </a:r>
            <a:r>
              <a:rPr lang="en-US" sz="1500" i="1" dirty="0" smtClean="0"/>
              <a:t>, </a:t>
            </a:r>
            <a:r>
              <a:rPr lang="en-US" sz="1500" i="1" dirty="0"/>
              <a:t>W. </a:t>
            </a:r>
            <a:r>
              <a:rPr lang="en-US" sz="1500" i="1" dirty="0" err="1"/>
              <a:t>Feng</a:t>
            </a:r>
            <a:r>
              <a:rPr lang="en-US" sz="1500" i="1" dirty="0"/>
              <a:t> </a:t>
            </a:r>
            <a:r>
              <a:rPr lang="en-US" sz="1500" i="1" dirty="0" smtClean="0"/>
              <a:t>, “</a:t>
            </a:r>
            <a:r>
              <a:rPr lang="en-US" sz="1500" dirty="0" smtClean="0"/>
              <a:t>On </a:t>
            </a:r>
            <a:r>
              <a:rPr lang="en-US" sz="1500" dirty="0"/>
              <a:t>the Portability of </a:t>
            </a:r>
            <a:r>
              <a:rPr lang="en-US" sz="1500" dirty="0" err="1"/>
              <a:t>OpenCL</a:t>
            </a:r>
            <a:r>
              <a:rPr lang="en-US" sz="1500" dirty="0"/>
              <a:t> Dwarfs on Fixed and Reconfigurable Parallel </a:t>
            </a:r>
            <a:r>
              <a:rPr lang="en-US" sz="1500" dirty="0" smtClean="0"/>
              <a:t>Platforms,”</a:t>
            </a:r>
            <a:r>
              <a:rPr lang="en-US" sz="1500" i="1" dirty="0" smtClean="0"/>
              <a:t> J. Signal Processing Systems (JSPS),Springer, 2015</a:t>
            </a:r>
            <a:endParaRPr lang="en-US" sz="1500" i="1" dirty="0"/>
          </a:p>
        </p:txBody>
      </p:sp>
    </p:spTree>
    <p:extLst>
      <p:ext uri="{BB962C8B-B14F-4D97-AF65-F5344CB8AC3E}">
        <p14:creationId xmlns:p14="http://schemas.microsoft.com/office/powerpoint/2010/main" val="258461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Methodology:  Performance Evaluation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24000"/>
            <a:ext cx="2286000" cy="549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1219200"/>
            <a:ext cx="2693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Dwarf-based benchmarking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3400" y="2304872"/>
            <a:ext cx="7467600" cy="46166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Synthetic benchmarks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3400" y="2762072"/>
            <a:ext cx="7467600" cy="1200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Contain </a:t>
            </a:r>
            <a:r>
              <a:rPr lang="en-US" i="1" dirty="0" smtClean="0"/>
              <a:t>all possible </a:t>
            </a:r>
            <a:r>
              <a:rPr lang="en-US" dirty="0" smtClean="0"/>
              <a:t>combinations of the dwarfs (3-, 4-, 5-, 6-mers)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Dwarfs can run </a:t>
            </a:r>
            <a:r>
              <a:rPr lang="en-US" i="1" dirty="0" smtClean="0"/>
              <a:t>in parallel</a:t>
            </a:r>
            <a:r>
              <a:rPr lang="en-US" dirty="0" smtClean="0"/>
              <a:t> across CEs of a </a:t>
            </a:r>
            <a:r>
              <a:rPr lang="en-US" dirty="0" err="1" smtClean="0"/>
              <a:t>CoC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33400" y="4572000"/>
            <a:ext cx="7467600" cy="46166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3400" y="5029200"/>
            <a:ext cx="7467600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Execute on </a:t>
            </a:r>
            <a:r>
              <a:rPr lang="en-US" dirty="0" err="1" smtClean="0"/>
              <a:t>CoCs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Average results of N-</a:t>
            </a:r>
            <a:r>
              <a:rPr lang="en-US" dirty="0" err="1" smtClean="0"/>
              <a:t>mers</a:t>
            </a:r>
            <a:r>
              <a:rPr lang="en-US" dirty="0" smtClean="0"/>
              <a:t> (for each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 bwMode="auto">
          <a:xfrm>
            <a:off x="228600" y="1371600"/>
            <a:ext cx="8763000" cy="2895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Methodology:  Scheduling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447801" y="3682974"/>
            <a:ext cx="381000" cy="315381"/>
          </a:xfrm>
          <a:prstGeom prst="rect">
            <a:avLst/>
          </a:prstGeom>
          <a:solidFill>
            <a:srgbClr val="008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352800" y="3657600"/>
            <a:ext cx="381000" cy="327614"/>
          </a:xfrm>
          <a:prstGeom prst="rect">
            <a:avLst/>
          </a:prstGeom>
          <a:solidFill>
            <a:srgbClr val="FF0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257800" y="3657600"/>
            <a:ext cx="381001" cy="327320"/>
          </a:xfrm>
          <a:prstGeom prst="rect">
            <a:avLst/>
          </a:prstGeom>
          <a:solidFill>
            <a:srgbClr val="0000FF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1828800" y="3657600"/>
            <a:ext cx="982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J</a:t>
            </a:r>
            <a:r>
              <a:rPr lang="en-US" sz="1400" baseline="-25000" dirty="0" smtClean="0">
                <a:latin typeface="Arial"/>
                <a:cs typeface="Arial"/>
              </a:rPr>
              <a:t>0</a:t>
            </a:r>
            <a:r>
              <a:rPr lang="en-US" sz="1400" dirty="0" smtClean="0">
                <a:latin typeface="Arial"/>
                <a:cs typeface="Arial"/>
              </a:rPr>
              <a:t> (Job 0)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733800" y="3644459"/>
            <a:ext cx="982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J</a:t>
            </a:r>
            <a:r>
              <a:rPr lang="en-US" sz="1400" baseline="-25000" dirty="0" smtClean="0">
                <a:latin typeface="Arial"/>
                <a:cs typeface="Arial"/>
              </a:rPr>
              <a:t>1</a:t>
            </a:r>
            <a:r>
              <a:rPr lang="en-US" sz="1400" dirty="0" smtClean="0">
                <a:latin typeface="Arial"/>
                <a:cs typeface="Arial"/>
              </a:rPr>
              <a:t> (Job 1)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38800" y="3657600"/>
            <a:ext cx="982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J</a:t>
            </a:r>
            <a:r>
              <a:rPr lang="en-US" sz="1400" baseline="-25000" dirty="0" smtClean="0">
                <a:latin typeface="Arial"/>
                <a:cs typeface="Arial"/>
              </a:rPr>
              <a:t>2</a:t>
            </a:r>
            <a:r>
              <a:rPr lang="en-US" sz="1400" dirty="0" smtClean="0">
                <a:latin typeface="Arial"/>
                <a:cs typeface="Arial"/>
              </a:rPr>
              <a:t> (Job 2)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431031" y="1981200"/>
            <a:ext cx="6019800" cy="1295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71600" y="2430367"/>
            <a:ext cx="450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M</a:t>
            </a:r>
            <a:r>
              <a:rPr lang="en-US" sz="1400" baseline="-25000" dirty="0" smtClean="0">
                <a:latin typeface="Arial"/>
                <a:cs typeface="Arial"/>
              </a:rPr>
              <a:t>0</a:t>
            </a:r>
            <a:r>
              <a:rPr lang="en-US" sz="1400" dirty="0" smtClean="0">
                <a:latin typeface="Arial"/>
                <a:cs typeface="Arial"/>
              </a:rPr>
              <a:t>: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71600" y="2664465"/>
            <a:ext cx="450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M</a:t>
            </a:r>
            <a:r>
              <a:rPr lang="en-US" sz="1400" baseline="-25000" dirty="0" smtClean="0">
                <a:latin typeface="Arial"/>
                <a:cs typeface="Arial"/>
              </a:rPr>
              <a:t>1</a:t>
            </a:r>
            <a:r>
              <a:rPr lang="en-US" sz="1400" dirty="0" smtClean="0">
                <a:latin typeface="Arial"/>
                <a:cs typeface="Arial"/>
              </a:rPr>
              <a:t>: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71600" y="2892623"/>
            <a:ext cx="450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M</a:t>
            </a:r>
            <a:r>
              <a:rPr lang="en-US" sz="1400" baseline="-25000" dirty="0" smtClean="0">
                <a:latin typeface="Arial"/>
                <a:cs typeface="Arial"/>
              </a:rPr>
              <a:t>2</a:t>
            </a:r>
            <a:r>
              <a:rPr lang="en-US" sz="1400" dirty="0" smtClean="0">
                <a:latin typeface="Arial"/>
                <a:cs typeface="Arial"/>
              </a:rPr>
              <a:t>: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817199" y="2725657"/>
            <a:ext cx="3193366" cy="211528"/>
          </a:xfrm>
          <a:prstGeom prst="rect">
            <a:avLst/>
          </a:prstGeom>
          <a:solidFill>
            <a:srgbClr val="0000FF"/>
          </a:solidFill>
          <a:ln w="12700" cmpd="sng">
            <a:solidFill>
              <a:srgbClr val="0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817199" y="2937185"/>
            <a:ext cx="1826872" cy="211528"/>
          </a:xfrm>
          <a:prstGeom prst="rect">
            <a:avLst/>
          </a:prstGeom>
          <a:solidFill>
            <a:srgbClr val="008000"/>
          </a:solidFill>
          <a:ln w="12700" cmpd="sng">
            <a:solidFill>
              <a:srgbClr val="0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817128" y="2514129"/>
            <a:ext cx="1826943" cy="211528"/>
          </a:xfrm>
          <a:prstGeom prst="rect">
            <a:avLst/>
          </a:prstGeom>
          <a:solidFill>
            <a:srgbClr val="FF0000"/>
          </a:solidFill>
          <a:ln w="12700" cmpd="sng">
            <a:solidFill>
              <a:srgbClr val="0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1797091" y="2290910"/>
            <a:ext cx="54864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636711" y="2220967"/>
            <a:ext cx="0" cy="139885"/>
          </a:xfrm>
          <a:prstGeom prst="line">
            <a:avLst/>
          </a:prstGeom>
          <a:ln w="9525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01623" y="2220967"/>
            <a:ext cx="0" cy="139885"/>
          </a:xfrm>
          <a:prstGeom prst="line">
            <a:avLst/>
          </a:prstGeom>
          <a:ln w="9525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797091" y="2220967"/>
            <a:ext cx="0" cy="139885"/>
          </a:xfrm>
          <a:prstGeom prst="line">
            <a:avLst/>
          </a:prstGeom>
          <a:ln w="9525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661654" y="196300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0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493776" y="1963000"/>
            <a:ext cx="284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2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28600" y="1371600"/>
            <a:ext cx="87630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91845" y="1963000"/>
            <a:ext cx="434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3</a:t>
            </a:r>
            <a:r>
              <a:rPr lang="en-US" sz="1400" dirty="0" smtClean="0">
                <a:latin typeface="Arial"/>
                <a:cs typeface="Arial"/>
              </a:rPr>
              <a:t>.5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00200" y="1371600"/>
            <a:ext cx="5589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Oracle (multiple CEs active at a time)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686"/>
          <a:stretch/>
        </p:blipFill>
        <p:spPr>
          <a:xfrm>
            <a:off x="304800" y="4495800"/>
            <a:ext cx="2587668" cy="1442628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377868" y="4953000"/>
            <a:ext cx="2362200" cy="304801"/>
          </a:xfrm>
          <a:prstGeom prst="rect">
            <a:avLst/>
          </a:prstGeom>
          <a:solidFill>
            <a:srgbClr val="008000">
              <a:alpha val="54000"/>
            </a:srgb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77868" y="5257800"/>
            <a:ext cx="2362200" cy="304800"/>
          </a:xfrm>
          <a:prstGeom prst="rect">
            <a:avLst/>
          </a:prstGeom>
          <a:solidFill>
            <a:srgbClr val="FF0000">
              <a:alpha val="64000"/>
            </a:srgb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77868" y="5562600"/>
            <a:ext cx="2362200" cy="304800"/>
          </a:xfrm>
          <a:prstGeom prst="rect">
            <a:avLst/>
          </a:prstGeom>
          <a:solidFill>
            <a:srgbClr val="0000FF">
              <a:alpha val="64000"/>
            </a:srgbClr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48200" y="4495800"/>
            <a:ext cx="4267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A priori knowledge of execution times across CEs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Off-line scheduling algorithm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Globally optimal solution – upper performance bound on </a:t>
            </a:r>
            <a:r>
              <a:rPr lang="en-US" sz="2000" dirty="0" err="1" smtClean="0"/>
              <a:t>CoC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7574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Methodology: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Data transfers/Network on chip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nified memory (a la CPU + GPU in APU)</a:t>
            </a:r>
          </a:p>
          <a:p>
            <a:r>
              <a:rPr lang="en-US" b="1" dirty="0" smtClean="0"/>
              <a:t>Prediction/scheduling</a:t>
            </a:r>
          </a:p>
          <a:p>
            <a:pPr lvl="1"/>
            <a:r>
              <a:rPr lang="en-US" dirty="0"/>
              <a:t>O</a:t>
            </a:r>
            <a:r>
              <a:rPr lang="en-US" dirty="0" smtClean="0"/>
              <a:t>racle/off-line scheduling</a:t>
            </a:r>
          </a:p>
          <a:p>
            <a:r>
              <a:rPr lang="en-US" b="1" dirty="0" smtClean="0"/>
              <a:t>Power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ower is not addressed</a:t>
            </a:r>
          </a:p>
          <a:p>
            <a:r>
              <a:rPr lang="en-US" b="1" dirty="0" smtClean="0"/>
              <a:t>Parallelism within applications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equest-level parallelism paradigm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 Overview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600200"/>
            <a:ext cx="5197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experiments seek to identify the: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2362200"/>
            <a:ext cx="52578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est performing </a:t>
            </a:r>
            <a:r>
              <a:rPr lang="en-US" dirty="0" err="1" smtClean="0"/>
              <a:t>CoCs</a:t>
            </a:r>
            <a:r>
              <a:rPr lang="en-US" dirty="0" smtClean="0"/>
              <a:t> via a thorough candidate design sweep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3429000"/>
            <a:ext cx="52578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Trade-offs between </a:t>
            </a:r>
            <a:r>
              <a:rPr lang="en-US" dirty="0" err="1" smtClean="0"/>
              <a:t>CoC</a:t>
            </a:r>
            <a:r>
              <a:rPr lang="en-US" dirty="0" smtClean="0"/>
              <a:t> chip area and performance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4495800"/>
            <a:ext cx="52578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it of </a:t>
            </a:r>
            <a:r>
              <a:rPr lang="en-US" dirty="0" err="1" smtClean="0"/>
              <a:t>CoCs</a:t>
            </a:r>
            <a:r>
              <a:rPr lang="en-US" dirty="0" smtClean="0"/>
              <a:t> that include an FPGA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1600" y="2438400"/>
            <a:ext cx="3257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-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371600" y="3581400"/>
            <a:ext cx="3257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-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1600" y="4419600"/>
            <a:ext cx="3257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-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3378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Results: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Performance of </a:t>
            </a:r>
            <a:r>
              <a:rPr lang="en-US" dirty="0" err="1" smtClean="0"/>
              <a:t>CoCs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3300"/>
            <a:ext cx="9144000" cy="295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4387"/>
            <a:ext cx="9144000" cy="293361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762000" y="2895600"/>
            <a:ext cx="1981200" cy="1066800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248400" y="2895600"/>
            <a:ext cx="1828800" cy="1066800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905000" y="5867400"/>
            <a:ext cx="1524000" cy="914400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648200" y="5867400"/>
            <a:ext cx="1295400" cy="838200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705600" y="5943600"/>
            <a:ext cx="838200" cy="838200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924800" y="5943600"/>
            <a:ext cx="533400" cy="762000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603074" y="5943600"/>
            <a:ext cx="533400" cy="762000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114801" y="1143000"/>
            <a:ext cx="228600" cy="25908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105400" y="1143000"/>
            <a:ext cx="228600" cy="25908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791200" y="1143000"/>
            <a:ext cx="228600" cy="25908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96000" y="1143000"/>
            <a:ext cx="228600" cy="25908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0" y="457200"/>
            <a:ext cx="766406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2.1x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1219200"/>
            <a:ext cx="941283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1.95x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838200" y="4038600"/>
            <a:ext cx="533400" cy="25908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0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Results:</a:t>
            </a:r>
            <a:br>
              <a:rPr lang="en-US" sz="2800" dirty="0" smtClean="0"/>
            </a:br>
            <a:r>
              <a:rPr lang="en-US" dirty="0" smtClean="0"/>
              <a:t>Performance vs. Area Trade-offs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19200"/>
            <a:ext cx="6629400" cy="405371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1143000" y="1600200"/>
            <a:ext cx="1905000" cy="3124200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352800" y="1371600"/>
            <a:ext cx="1905000" cy="3124200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105400" y="1143000"/>
            <a:ext cx="1905000" cy="3124200"/>
          </a:xfrm>
          <a:prstGeom prst="ellipse">
            <a:avLst/>
          </a:prstGeom>
          <a:noFill/>
          <a:ln w="19050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6553200" y="321951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6248400" y="1676400"/>
            <a:ext cx="381000" cy="1752600"/>
          </a:xfrm>
          <a:prstGeom prst="rect">
            <a:avLst/>
          </a:prstGeom>
          <a:solidFill>
            <a:srgbClr val="008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00800" y="1066800"/>
            <a:ext cx="766406" cy="46166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3.6x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6553200" y="2819400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858000" y="2990910"/>
            <a:ext cx="1005767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 smtClean="0"/>
              <a:t>3.7 BUs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6858000" y="2590800"/>
            <a:ext cx="1005767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/>
              <a:t>4</a:t>
            </a:r>
            <a:r>
              <a:rPr lang="en-US" sz="1800" dirty="0" smtClean="0"/>
              <a:t>.7 BUs</a:t>
            </a:r>
            <a:endParaRPr 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8007765" y="2971800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0210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8014010" y="3228945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1200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001000" y="2590800"/>
            <a:ext cx="755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0220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1524000" y="5334000"/>
            <a:ext cx="55626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Different combinations of CEs in </a:t>
            </a:r>
            <a:r>
              <a:rPr lang="en-US" dirty="0" err="1" smtClean="0"/>
              <a:t>CoCs</a:t>
            </a:r>
            <a:r>
              <a:rPr lang="en-US" dirty="0" smtClean="0"/>
              <a:t> may achieve the same performance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524000" y="5334000"/>
            <a:ext cx="55626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More CEs are not always beneficial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0" y="5334000"/>
            <a:ext cx="44196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“Best” choice depends on goal (performance, cost, TDP,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72200" y="53340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…or performance </a:t>
            </a:r>
            <a:r>
              <a:rPr lang="is-IS" b="1" dirty="0" smtClean="0"/>
              <a:t>per</a:t>
            </a:r>
            <a:r>
              <a:rPr lang="is-IS" dirty="0" smtClean="0"/>
              <a:t>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5" grpId="0" animBg="1"/>
      <p:bldP spid="10" grpId="0" animBg="1"/>
      <p:bldP spid="16" grpId="0" animBg="1"/>
      <p:bldP spid="16" grpId="1" animBg="1"/>
      <p:bldP spid="17" grpId="0" animBg="1"/>
      <p:bldP spid="18" grpId="0"/>
      <p:bldP spid="18" grpId="1"/>
      <p:bldP spid="19" grpId="0"/>
      <p:bldP spid="19" grpId="1"/>
      <p:bldP spid="20" grpId="0"/>
      <p:bldP spid="21" grpId="0" animBg="1"/>
      <p:bldP spid="21" grpId="1" animBg="1"/>
      <p:bldP spid="22" grpId="0" animBg="1"/>
      <p:bldP spid="22" grpId="1" animBg="1"/>
      <p:bldP spid="23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048000" y="2971800"/>
            <a:ext cx="2644555" cy="1706643"/>
            <a:chOff x="457200" y="2667000"/>
            <a:chExt cx="2644555" cy="17066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00" b="95000" l="5000" r="9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6400" y="2819400"/>
              <a:ext cx="381000" cy="4008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32" b="96250" l="2875" r="9706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9800" y="3429000"/>
              <a:ext cx="685800" cy="685512"/>
            </a:xfrm>
            <a:prstGeom prst="rect">
              <a:avLst/>
            </a:prstGeom>
          </p:spPr>
        </p:pic>
        <p:pic>
          <p:nvPicPr>
            <p:cNvPr id="6" name="Picture 5" descr="intel_xeon_phi_card_1.jp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27" b="100000" l="0" r="100000">
                          <a14:foregroundMark x1="7417" y1="12091" x2="19833" y2="84068"/>
                          <a14:foregroundMark x1="13250" y1="4694" x2="24417" y2="766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3000" y="3810000"/>
              <a:ext cx="914400" cy="56364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524" b="98476" l="1163" r="9860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7400" y="2667000"/>
              <a:ext cx="1044355" cy="8381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119" b="89901" l="3444" r="973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2971800"/>
              <a:ext cx="609600" cy="51313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38" b="99607" l="1120" r="99160">
                          <a14:foregroundMark x1="33760" y1="86745" x2="33760" y2="86745"/>
                          <a14:foregroundMark x1="37200" y1="96711" x2="37200" y2="96711"/>
                          <a14:foregroundMark x1="4560" y1="70398" x2="4560" y2="70398"/>
                          <a14:foregroundMark x1="2760" y1="68630" x2="3480" y2="74178"/>
                          <a14:foregroundMark x1="33400" y1="93618" x2="38080" y2="980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0200" y="3276600"/>
              <a:ext cx="838200" cy="68296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2895600"/>
              <a:ext cx="1219200" cy="12192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7391400" y="3048000"/>
            <a:ext cx="1447800" cy="1676400"/>
            <a:chOff x="1219199" y="1371601"/>
            <a:chExt cx="3657601" cy="4234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1371601"/>
              <a:ext cx="3657600" cy="423433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9200" y="1676400"/>
              <a:ext cx="1219200" cy="12311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1676400"/>
              <a:ext cx="1219200" cy="123117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9200" y="2895600"/>
              <a:ext cx="838200" cy="82666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57400" y="2895600"/>
              <a:ext cx="838200" cy="82666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5600" y="2895600"/>
              <a:ext cx="838200" cy="82666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9199" y="3733800"/>
              <a:ext cx="1983129" cy="1828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7600" y="1676400"/>
              <a:ext cx="1219200" cy="12192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57600" y="2895600"/>
              <a:ext cx="1171928" cy="838200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152400" y="5334000"/>
            <a:ext cx="8839200" cy="830997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Methodology </a:t>
            </a:r>
            <a:r>
              <a:rPr lang="en-US" dirty="0"/>
              <a:t>for evaluating heterogeneous computing trends</a:t>
            </a:r>
          </a:p>
          <a:p>
            <a:pPr marL="342900" indent="-342900">
              <a:buFont typeface="Arial"/>
              <a:buChar char="•"/>
            </a:pPr>
            <a:r>
              <a:rPr lang="en-US" i="1" dirty="0" smtClean="0"/>
              <a:t>Broad</a:t>
            </a:r>
            <a:r>
              <a:rPr lang="en-US" dirty="0" smtClean="0"/>
              <a:t> </a:t>
            </a:r>
            <a:r>
              <a:rPr lang="en-US" dirty="0"/>
              <a:t>exploration </a:t>
            </a:r>
            <a:r>
              <a:rPr lang="en-US" dirty="0" smtClean="0"/>
              <a:t>case-study </a:t>
            </a:r>
            <a:r>
              <a:rPr lang="en-US" dirty="0"/>
              <a:t>via </a:t>
            </a:r>
            <a:r>
              <a:rPr lang="en-US" i="1" dirty="0"/>
              <a:t>real</a:t>
            </a:r>
            <a:r>
              <a:rPr lang="en-US" dirty="0"/>
              <a:t> </a:t>
            </a:r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 bwMode="auto">
          <a:xfrm>
            <a:off x="6019800" y="3657600"/>
            <a:ext cx="978408" cy="484632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200" y="1219200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Future: </a:t>
            </a:r>
            <a:r>
              <a:rPr lang="en-US" b="1" dirty="0" smtClean="0"/>
              <a:t>deeper levels </a:t>
            </a:r>
            <a:r>
              <a:rPr lang="en-US" dirty="0" smtClean="0"/>
              <a:t>of heterogeneity via systems with specialized cores</a:t>
            </a:r>
          </a:p>
          <a:p>
            <a:pPr marL="342900" indent="-342900">
              <a:buFont typeface="Arial"/>
              <a:buChar char="•"/>
            </a:pPr>
            <a:r>
              <a:rPr lang="en-US" i="1" dirty="0"/>
              <a:t>M</a:t>
            </a:r>
            <a:r>
              <a:rPr lang="en-US" i="1" dirty="0" smtClean="0"/>
              <a:t>ay not </a:t>
            </a:r>
            <a:r>
              <a:rPr lang="en-US" dirty="0" smtClean="0"/>
              <a:t>be a complete architectural overhaul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b="1" dirty="0" smtClean="0"/>
              <a:t>unification</a:t>
            </a:r>
            <a:r>
              <a:rPr lang="en-US" dirty="0" smtClean="0"/>
              <a:t> of existing architectures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52400" y="4876800"/>
            <a:ext cx="3810000" cy="461665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Telescoping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5400793" cy="37071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24601" y="1447800"/>
            <a:ext cx="2286000" cy="7694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/>
              <a:t>Single-Core Computing</a:t>
            </a:r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3048000"/>
            <a:ext cx="2286000" cy="7694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/>
              <a:t>Multi-Core Computing</a:t>
            </a:r>
            <a:endParaRPr lang="en-US" sz="2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4648200"/>
            <a:ext cx="2286000" cy="76944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200" b="1" dirty="0" smtClean="0"/>
              <a:t>Heterogeneous Computing</a:t>
            </a:r>
            <a:endParaRPr lang="en-US" sz="2200" b="1" dirty="0"/>
          </a:p>
        </p:txBody>
      </p:sp>
      <p:sp>
        <p:nvSpPr>
          <p:cNvPr id="12" name="Right Arrow 11"/>
          <p:cNvSpPr/>
          <p:nvPr/>
        </p:nvSpPr>
        <p:spPr bwMode="auto">
          <a:xfrm rot="5400000">
            <a:off x="7010399" y="2286001"/>
            <a:ext cx="685801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7010399" y="3886201"/>
            <a:ext cx="685801" cy="685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5562600"/>
            <a:ext cx="589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General-purpose core </a:t>
            </a:r>
            <a:r>
              <a:rPr lang="en-US" dirty="0" smtClean="0">
                <a:sym typeface="Wingdings"/>
              </a:rPr>
              <a:t> Specialized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5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smtClean="0"/>
              <a:t>Positions at Argonne National Laboratory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4876800"/>
          </a:xfrm>
        </p:spPr>
        <p:txBody>
          <a:bodyPr/>
          <a:lstStyle/>
          <a:p>
            <a:r>
              <a:rPr lang="en-US" dirty="0" smtClean="0"/>
              <a:t>Argonne is a Department of Energy National Lab in Chicago</a:t>
            </a:r>
          </a:p>
          <a:p>
            <a:r>
              <a:rPr lang="en-US" dirty="0" smtClean="0"/>
              <a:t>Several </a:t>
            </a:r>
            <a:r>
              <a:rPr lang="en-US" dirty="0" smtClean="0"/>
              <a:t>open </a:t>
            </a:r>
            <a:r>
              <a:rPr lang="en-US" dirty="0" smtClean="0"/>
              <a:t>research positions </a:t>
            </a:r>
            <a:r>
              <a:rPr lang="en-US" dirty="0" smtClean="0"/>
              <a:t>at Argonne </a:t>
            </a:r>
            <a:r>
              <a:rPr lang="en-US" dirty="0" smtClean="0"/>
              <a:t>in </a:t>
            </a:r>
            <a:r>
              <a:rPr lang="en-US" dirty="0" smtClean="0"/>
              <a:t>parallel computing: MPI, </a:t>
            </a:r>
            <a:r>
              <a:rPr lang="en-US" dirty="0" err="1" smtClean="0"/>
              <a:t>OpenMP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Long-term Graduate Student positions</a:t>
            </a:r>
          </a:p>
          <a:p>
            <a:pPr lvl="1"/>
            <a:r>
              <a:rPr lang="en-US" dirty="0" smtClean="0"/>
              <a:t>Postdoctoral </a:t>
            </a:r>
            <a:r>
              <a:rPr lang="en-US" dirty="0" smtClean="0"/>
              <a:t>researcher positions</a:t>
            </a:r>
          </a:p>
          <a:p>
            <a:pPr lvl="1"/>
            <a:r>
              <a:rPr lang="en-US" dirty="0" smtClean="0"/>
              <a:t>Assistant Computer Scientist positions</a:t>
            </a:r>
          </a:p>
          <a:p>
            <a:pPr lvl="1"/>
            <a:r>
              <a:rPr lang="en-US" dirty="0" smtClean="0"/>
              <a:t>Software Developer positions</a:t>
            </a:r>
            <a:endParaRPr lang="en-US" dirty="0" smtClean="0"/>
          </a:p>
          <a:p>
            <a:r>
              <a:rPr lang="en-US" dirty="0" smtClean="0"/>
              <a:t>Women researchers and developers are welcome and are encouraged to apply!</a:t>
            </a:r>
          </a:p>
          <a:p>
            <a:r>
              <a:rPr lang="en-US" dirty="0" smtClean="0"/>
              <a:t>Please come and talk to me if you are interested</a:t>
            </a:r>
          </a:p>
          <a:p>
            <a:pPr lvl="1"/>
            <a:r>
              <a:rPr lang="en-US" dirty="0" smtClean="0"/>
              <a:t>Don’t just send me a CV over email</a:t>
            </a:r>
          </a:p>
          <a:p>
            <a:pPr lvl="1"/>
            <a:r>
              <a:rPr lang="en-US" dirty="0" smtClean="0"/>
              <a:t>Let’s discuss over coffee what you are interested in and see if our interests match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0" y="6248400"/>
            <a:ext cx="8991600" cy="6096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5943600"/>
            <a:ext cx="1930400" cy="899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6272237"/>
            <a:ext cx="2235200" cy="56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Results:</a:t>
            </a:r>
            <a:br>
              <a:rPr lang="en-US" sz="2800" dirty="0" smtClean="0"/>
            </a:br>
            <a:r>
              <a:rPr lang="en-US" dirty="0" smtClean="0"/>
              <a:t>Case-Study: FPGAs in </a:t>
            </a:r>
            <a:r>
              <a:rPr lang="en-US" dirty="0" err="1" smtClean="0"/>
              <a:t>CoCs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" y="2133600"/>
            <a:ext cx="3405481" cy="2243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710" y="2133600"/>
            <a:ext cx="3147465" cy="2243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0" y="2133600"/>
            <a:ext cx="2597226" cy="22433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447800" y="2133600"/>
            <a:ext cx="1981200" cy="2209800"/>
          </a:xfrm>
          <a:prstGeom prst="rect">
            <a:avLst/>
          </a:prstGeom>
          <a:solidFill>
            <a:schemeClr val="bg1">
              <a:lumMod val="50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429000" y="2133600"/>
            <a:ext cx="2590800" cy="2209800"/>
          </a:xfrm>
          <a:prstGeom prst="rect">
            <a:avLst/>
          </a:prstGeom>
          <a:solidFill>
            <a:schemeClr val="bg1">
              <a:lumMod val="50000"/>
              <a:alpha val="4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690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5562600"/>
            <a:ext cx="9144000" cy="1295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7848600" cy="1295400"/>
          </a:xfrm>
        </p:spPr>
        <p:txBody>
          <a:bodyPr/>
          <a:lstStyle/>
          <a:p>
            <a:r>
              <a:rPr lang="en-US" b="1" dirty="0" smtClean="0"/>
              <a:t>Kumar et al. [MICRO’03, ISCA’04]: </a:t>
            </a:r>
            <a:r>
              <a:rPr lang="en-US" dirty="0" smtClean="0"/>
              <a:t>Single-ISA heterogeneous multicore architectures (2 Alpha cores varying complexity, power), </a:t>
            </a:r>
            <a:r>
              <a:rPr lang="en-US" dirty="0"/>
              <a:t>s</a:t>
            </a:r>
            <a:r>
              <a:rPr lang="en-US" dirty="0" smtClean="0"/>
              <a:t>imulation based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4655403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b="1" kern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10x10 [ICCS’11, SIGARCH’15]: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90/10 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  <a:sym typeface="Wingdings"/>
              </a:rPr>
              <a:t> 10x10, ten specialized micro-engines for 10% cases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3447872"/>
            <a:ext cx="77724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b="1" kern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Composite Cores [MICRO’12]: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 Heterogeneity within a single core, pairs of big &amp; little micro-engines, focused on energy, simulation based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2304872"/>
            <a:ext cx="7924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Tx/>
              <a:buChar char="•"/>
            </a:pPr>
            <a:r>
              <a:rPr lang="en-US" b="1" kern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Chung et al. [MICRO’10]: </a:t>
            </a:r>
            <a:r>
              <a:rPr lang="en-US" kern="0" dirty="0">
                <a:solidFill>
                  <a:srgbClr val="000000"/>
                </a:solidFill>
                <a:latin typeface="Arial"/>
                <a:ea typeface="ＭＳ Ｐゴシック"/>
                <a:cs typeface="ＭＳ Ｐゴシック"/>
              </a:rPr>
              <a:t>Single-chip heterogeneous computing, U-cores, the future includes custom logic, FPGAs, and GPGPUs, no mixing and matching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-6975" y="5638801"/>
            <a:ext cx="9150975" cy="30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[ISCA’04]: “</a:t>
            </a:r>
            <a:r>
              <a:rPr lang="en-US" sz="1400" dirty="0"/>
              <a:t>Single-ISA Heterogeneous Multi-Core Architectures for </a:t>
            </a:r>
            <a:r>
              <a:rPr lang="en-US" sz="1400" dirty="0" smtClean="0"/>
              <a:t>Multithreaded Workload Performance”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5943601"/>
            <a:ext cx="9296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[MICRO’10]: “</a:t>
            </a:r>
            <a:r>
              <a:rPr lang="en-US" sz="1400" dirty="0"/>
              <a:t>Single-</a:t>
            </a:r>
            <a:r>
              <a:rPr lang="en-US" sz="1400" dirty="0" smtClean="0"/>
              <a:t>Chip Heterogeneous </a:t>
            </a:r>
            <a:r>
              <a:rPr lang="en-US" sz="1400" dirty="0"/>
              <a:t>Computing: Does the Future </a:t>
            </a:r>
            <a:r>
              <a:rPr lang="en-US" sz="1400" dirty="0" smtClean="0"/>
              <a:t>Incl. Custom </a:t>
            </a:r>
            <a:r>
              <a:rPr lang="en-US" sz="1400" dirty="0"/>
              <a:t>Logic</a:t>
            </a:r>
            <a:r>
              <a:rPr lang="en-US" sz="1400" dirty="0" smtClean="0"/>
              <a:t>, FPGAs</a:t>
            </a:r>
            <a:r>
              <a:rPr lang="en-US" sz="1400" dirty="0"/>
              <a:t>, and GPGPUs?”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248401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[MICRO’12]: “</a:t>
            </a:r>
            <a:r>
              <a:rPr lang="en-US" sz="1400" dirty="0"/>
              <a:t>Composite Cores: Pushing </a:t>
            </a:r>
            <a:r>
              <a:rPr lang="en-US" sz="1400" dirty="0" smtClean="0"/>
              <a:t>Heterogeneity Into </a:t>
            </a:r>
            <a:r>
              <a:rPr lang="en-US" sz="1400" dirty="0"/>
              <a:t>a Core,”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550223"/>
            <a:ext cx="845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ICCS’11]: “</a:t>
            </a:r>
            <a:r>
              <a:rPr lang="en-US" sz="1400" dirty="0"/>
              <a:t>10x10: A General-</a:t>
            </a:r>
            <a:r>
              <a:rPr lang="en-US" sz="1400" dirty="0" smtClean="0"/>
              <a:t>purpose Architectural Approach </a:t>
            </a:r>
            <a:r>
              <a:rPr lang="en-US" sz="1400" dirty="0"/>
              <a:t>to Heterogeneity and </a:t>
            </a:r>
            <a:r>
              <a:rPr lang="en-US" sz="1400" dirty="0" smtClean="0"/>
              <a:t>Energy Efficiency”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413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57290"/>
            <a:ext cx="7772400" cy="1143000"/>
          </a:xfrm>
        </p:spPr>
        <p:txBody>
          <a:bodyPr/>
          <a:lstStyle/>
          <a:p>
            <a:r>
              <a:rPr lang="en-US" b="1" dirty="0" smtClean="0"/>
              <a:t>How our work differs:</a:t>
            </a:r>
          </a:p>
          <a:p>
            <a:pPr lvl="1"/>
            <a:r>
              <a:rPr lang="en-US" dirty="0"/>
              <a:t>Focus on systematic, generalizable (dwarf-based) evaluation </a:t>
            </a:r>
            <a:r>
              <a:rPr lang="en-US" dirty="0" smtClean="0"/>
              <a:t>methodology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4400490"/>
            <a:ext cx="777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Current focus on performance (instead of power, energy)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3409890"/>
            <a:ext cx="7772400" cy="1009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Mix &amp; match; breadth of design space exploration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kern="0" dirty="0">
                <a:solidFill>
                  <a:srgbClr val="808080"/>
                </a:solidFill>
                <a:latin typeface="Arial"/>
                <a:ea typeface="ＭＳ Ｐゴシック"/>
              </a:rPr>
              <a:t>Special consideration of heterogeneous architectures that include the FPGA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272409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/>
              </a:rPr>
              <a:t>Based on commodity architectures (vs. designs from “scratch”)</a:t>
            </a:r>
          </a:p>
        </p:txBody>
      </p:sp>
    </p:spTree>
    <p:extLst>
      <p:ext uri="{BB962C8B-B14F-4D97-AF65-F5344CB8AC3E}">
        <p14:creationId xmlns:p14="http://schemas.microsoft.com/office/powerpoint/2010/main" val="21681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Heterogeneous Computing Landscape: </a:t>
            </a:r>
            <a:r>
              <a:rPr lang="en-US" dirty="0"/>
              <a:t> </a:t>
            </a:r>
            <a:r>
              <a:rPr lang="en-US" dirty="0" smtClean="0"/>
              <a:t>Now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5000" l="5000" r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0" y="1295400"/>
            <a:ext cx="1143000" cy="1202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32" b="96250" l="2875" r="97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800" y="3124200"/>
            <a:ext cx="1676400" cy="1675697"/>
          </a:xfrm>
          <a:prstGeom prst="rect">
            <a:avLst/>
          </a:prstGeom>
        </p:spPr>
      </p:pic>
      <p:pic>
        <p:nvPicPr>
          <p:cNvPr id="7" name="Picture 6" descr="intel_xeon_phi_card_1.jp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7" b="100000" l="0" r="100000">
                        <a14:foregroundMark x1="7417" y1="12091" x2="19833" y2="84068"/>
                        <a14:foregroundMark x1="13250" y1="4694" x2="24417" y2="76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4191000"/>
            <a:ext cx="2057400" cy="12681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524" b="98476" l="1163" r="9860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0" y="1371600"/>
            <a:ext cx="2057400" cy="1651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119" b="89901" l="3444" r="973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209800"/>
            <a:ext cx="1448408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38" b="99607" l="1120" r="99160">
                        <a14:foregroundMark x1="33760" y1="86745" x2="33760" y2="86745"/>
                        <a14:foregroundMark x1="37200" y1="96711" x2="37200" y2="96711"/>
                        <a14:foregroundMark x1="4560" y1="70398" x2="4560" y2="70398"/>
                        <a14:foregroundMark x1="2760" y1="68630" x2="3480" y2="74178"/>
                        <a14:foregroundMark x1="33400" y1="93618" x2="38080" y2="98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4343400"/>
            <a:ext cx="2235125" cy="18211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00200" y="1752600"/>
            <a:ext cx="1005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CPUs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4400" y="4267200"/>
            <a:ext cx="1022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GPUs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0" y="1905000"/>
            <a:ext cx="1210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FPGAs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5410200"/>
            <a:ext cx="2374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Co-Processors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259080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9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Unification” </a:t>
            </a:r>
            <a:r>
              <a:rPr lang="en-US" dirty="0" smtClean="0"/>
              <a:t>Trend:  Heterogeneous </a:t>
            </a:r>
            <a:r>
              <a:rPr lang="en-US" dirty="0"/>
              <a:t>Coupling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6250" l="2875" r="970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191000"/>
            <a:ext cx="2058263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38" b="99607" l="1120" r="99160">
                        <a14:foregroundMark x1="33760" y1="86745" x2="33760" y2="86745"/>
                        <a14:foregroundMark x1="37200" y1="96711" x2="37200" y2="96711"/>
                        <a14:foregroundMark x1="4560" y1="70398" x2="4560" y2="70398"/>
                        <a14:foregroundMark x1="2760" y1="68630" x2="3480" y2="74178"/>
                        <a14:foregroundMark x1="33400" y1="93618" x2="38080" y2="98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94125">
            <a:off x="248591" y="2057851"/>
            <a:ext cx="2244477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2438400"/>
            <a:ext cx="2289090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2667" r="96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4191000"/>
            <a:ext cx="1945532" cy="1066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695" b="97741" l="3626" r="98201">
                        <a14:foregroundMark x1="31052" y1="47908" x2="31052" y2="47908"/>
                        <a14:foregroundMark x1="37786" y1="60795" x2="37786" y2="60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2362200"/>
            <a:ext cx="2105033" cy="1371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4400" y="15240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Discrete GPUs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 bwMode="auto">
          <a:xfrm>
            <a:off x="4038600" y="3657600"/>
            <a:ext cx="1563887" cy="822960"/>
          </a:xfrm>
          <a:prstGeom prst="right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600" y="4419600"/>
            <a:ext cx="1752600" cy="1538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72200" y="1295400"/>
            <a:ext cx="2514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Accelerated Processing Units (APUs)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324600" y="39624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Integrated GPUs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 bwMode="auto">
          <a:xfrm>
            <a:off x="381000" y="914400"/>
            <a:ext cx="8153400" cy="1828800"/>
          </a:xfrm>
          <a:prstGeom prst="cloud">
            <a:avLst/>
          </a:prstGeom>
          <a:solidFill>
            <a:schemeClr val="accent3">
              <a:lumMod val="9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Heterogeneous Computing Landscape:  Future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2825" y="1447800"/>
            <a:ext cx="7289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we use </a:t>
            </a:r>
            <a:r>
              <a:rPr lang="en-US" b="1" i="1" dirty="0" smtClean="0"/>
              <a:t>past trends</a:t>
            </a:r>
            <a:r>
              <a:rPr lang="en-US" dirty="0" smtClean="0"/>
              <a:t> that have guided computer</a:t>
            </a:r>
          </a:p>
          <a:p>
            <a:r>
              <a:rPr lang="en-US" dirty="0" smtClean="0"/>
              <a:t>architecture innovation to </a:t>
            </a:r>
            <a:r>
              <a:rPr lang="en-US" b="1" i="1" dirty="0" smtClean="0"/>
              <a:t>predict</a:t>
            </a:r>
            <a:r>
              <a:rPr lang="en-US" dirty="0" smtClean="0"/>
              <a:t> the future?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715000" y="2667000"/>
            <a:ext cx="2845339" cy="2971800"/>
            <a:chOff x="1219199" y="1371601"/>
            <a:chExt cx="3657601" cy="423433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1371601"/>
              <a:ext cx="3657600" cy="423433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9200" y="1676400"/>
              <a:ext cx="1219200" cy="123117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1676400"/>
              <a:ext cx="1219200" cy="12311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9200" y="2895600"/>
              <a:ext cx="838200" cy="82666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57400" y="2895600"/>
              <a:ext cx="838200" cy="8266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5600" y="2895600"/>
              <a:ext cx="838200" cy="82666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9199" y="3733800"/>
              <a:ext cx="1983129" cy="1828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7600" y="1676400"/>
              <a:ext cx="1219200" cy="12192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57600" y="2895600"/>
              <a:ext cx="1171928" cy="83820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667000"/>
            <a:ext cx="2845339" cy="2971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6200" y="560206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homogeneous cluster </a:t>
            </a:r>
            <a:r>
              <a:rPr lang="en-US" sz="1800" dirty="0" smtClean="0">
                <a:sym typeface="Wingdings"/>
              </a:rPr>
              <a:t> homogeneous cluster on a chip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5410200" y="5602069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</a:t>
            </a:r>
            <a:r>
              <a:rPr lang="en-US" sz="1800" dirty="0" smtClean="0"/>
              <a:t>eterogeneous cluster </a:t>
            </a:r>
            <a:r>
              <a:rPr lang="en-US" sz="1800" dirty="0" smtClean="0">
                <a:sym typeface="Wingdings"/>
              </a:rPr>
              <a:t> heterogeneous cluster on a chip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3581400" y="4038600"/>
            <a:ext cx="1826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“Unification”</a:t>
            </a:r>
          </a:p>
          <a:p>
            <a:pPr algn="ctr"/>
            <a:r>
              <a:rPr lang="en-US" dirty="0" smtClean="0"/>
              <a:t>Trend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0" idx="2"/>
          </p:cNvCxnSpPr>
          <p:nvPr/>
        </p:nvCxnSpPr>
        <p:spPr bwMode="auto">
          <a:xfrm flipH="1">
            <a:off x="3429000" y="4869597"/>
            <a:ext cx="1065721" cy="9216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30" idx="2"/>
          </p:cNvCxnSpPr>
          <p:nvPr/>
        </p:nvCxnSpPr>
        <p:spPr bwMode="auto">
          <a:xfrm>
            <a:off x="4494721" y="4869597"/>
            <a:ext cx="991679" cy="9216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8661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 bwMode="auto">
          <a:xfrm rot="433806">
            <a:off x="5783925" y="4662183"/>
            <a:ext cx="2724148" cy="1267431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pic>
        <p:nvPicPr>
          <p:cNvPr id="5" name="Picture 4" descr="Software-Developer-Online-Coaching-300x19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71600" y="3568700"/>
            <a:ext cx="3810000" cy="25273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178373" y="1109996"/>
            <a:ext cx="3889427" cy="2547604"/>
            <a:chOff x="-64880" y="881396"/>
            <a:chExt cx="4651427" cy="2895600"/>
          </a:xfrm>
        </p:grpSpPr>
        <p:sp>
          <p:nvSpPr>
            <p:cNvPr id="7" name="Cloud 6"/>
            <p:cNvSpPr/>
            <p:nvPr/>
          </p:nvSpPr>
          <p:spPr bwMode="auto">
            <a:xfrm rot="433806">
              <a:off x="-64880" y="881396"/>
              <a:ext cx="4651427" cy="2895600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1295400"/>
              <a:ext cx="990600" cy="990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0200" y="2133600"/>
              <a:ext cx="1143000" cy="1085850"/>
            </a:xfrm>
            <a:prstGeom prst="rect">
              <a:avLst/>
            </a:prstGeom>
          </p:spPr>
        </p:pic>
        <p:pic>
          <p:nvPicPr>
            <p:cNvPr id="10" name="Picture 9" descr="intel_xeon_phi_card_1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0200" y="1295400"/>
              <a:ext cx="1430782" cy="838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3200" y="1905000"/>
              <a:ext cx="1498445" cy="1143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400" y="2286000"/>
              <a:ext cx="1143000" cy="9144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 flipH="1">
            <a:off x="76200" y="1219201"/>
            <a:ext cx="4953000" cy="2133600"/>
            <a:chOff x="3907725" y="2396535"/>
            <a:chExt cx="4953000" cy="1813143"/>
          </a:xfrm>
        </p:grpSpPr>
        <p:sp>
          <p:nvSpPr>
            <p:cNvPr id="14" name="Oval Callout 13"/>
            <p:cNvSpPr/>
            <p:nvPr/>
          </p:nvSpPr>
          <p:spPr bwMode="auto">
            <a:xfrm>
              <a:off x="3907725" y="2396535"/>
              <a:ext cx="4953000" cy="1813143"/>
            </a:xfrm>
            <a:prstGeom prst="wedgeEllipse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07725" y="2655555"/>
              <a:ext cx="4419600" cy="13339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What is the </a:t>
              </a:r>
              <a:r>
                <a:rPr lang="en-US" b="1" dirty="0" smtClean="0"/>
                <a:t>ideal mixture </a:t>
              </a:r>
              <a:r>
                <a:rPr lang="en-US" dirty="0" smtClean="0"/>
                <a:t>of </a:t>
              </a:r>
              <a:r>
                <a:rPr lang="en-US" b="1" dirty="0" smtClean="0"/>
                <a:t>Compute Engines (CEs) </a:t>
              </a:r>
              <a:r>
                <a:rPr lang="en-US" dirty="0" smtClean="0"/>
                <a:t>– </a:t>
              </a:r>
              <a:r>
                <a:rPr lang="en-US" i="1" dirty="0" smtClean="0"/>
                <a:t>types</a:t>
              </a:r>
              <a:r>
                <a:rPr lang="en-US" dirty="0" smtClean="0"/>
                <a:t> and their </a:t>
              </a:r>
              <a:r>
                <a:rPr lang="en-US" i="1" dirty="0" smtClean="0"/>
                <a:t>numbers</a:t>
              </a:r>
              <a:r>
                <a:rPr lang="en-US" dirty="0" smtClean="0"/>
                <a:t> – in a </a:t>
              </a:r>
              <a:r>
                <a:rPr lang="en-US" b="1" dirty="0" smtClean="0"/>
                <a:t>Cluster on a Chip (</a:t>
              </a:r>
              <a:r>
                <a:rPr lang="en-US" b="1" dirty="0" err="1" smtClean="0"/>
                <a:t>CoC</a:t>
              </a:r>
              <a:r>
                <a:rPr lang="en-US" b="1" dirty="0" smtClean="0"/>
                <a:t>)</a:t>
              </a:r>
              <a:r>
                <a:rPr lang="en-US" dirty="0" smtClean="0"/>
                <a:t>?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 rot="16200000" flipH="1">
            <a:off x="-379537" y="4405437"/>
            <a:ext cx="2504471" cy="83099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Hardware Architect</a:t>
            </a:r>
            <a:endParaRPr lang="en-US" dirty="0"/>
          </a:p>
        </p:txBody>
      </p:sp>
      <p:sp>
        <p:nvSpPr>
          <p:cNvPr id="3" name="Down Arrow 2"/>
          <p:cNvSpPr/>
          <p:nvPr/>
        </p:nvSpPr>
        <p:spPr bwMode="auto">
          <a:xfrm>
            <a:off x="6858000" y="3733800"/>
            <a:ext cx="484632" cy="762000"/>
          </a:xfrm>
          <a:prstGeom prst="downArrow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5600" y="4648200"/>
            <a:ext cx="748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chemeClr val="accent6">
                    <a:lumMod val="50000"/>
                  </a:schemeClr>
                </a:solidFill>
              </a:rPr>
              <a:t>?</a:t>
            </a:r>
            <a:endParaRPr lang="en-US" sz="7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5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181600" y="1109996"/>
            <a:ext cx="3889427" cy="2547604"/>
            <a:chOff x="-64880" y="881396"/>
            <a:chExt cx="4651427" cy="2895600"/>
          </a:xfrm>
        </p:grpSpPr>
        <p:sp>
          <p:nvSpPr>
            <p:cNvPr id="7" name="Cloud 6"/>
            <p:cNvSpPr/>
            <p:nvPr/>
          </p:nvSpPr>
          <p:spPr bwMode="auto">
            <a:xfrm rot="433806">
              <a:off x="-64880" y="881396"/>
              <a:ext cx="4651427" cy="2895600"/>
            </a:xfrm>
            <a:prstGeom prst="cloud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1295400"/>
              <a:ext cx="990600" cy="990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0200" y="2133600"/>
              <a:ext cx="1143000" cy="1085850"/>
            </a:xfrm>
            <a:prstGeom prst="rect">
              <a:avLst/>
            </a:prstGeom>
          </p:spPr>
        </p:pic>
        <p:pic>
          <p:nvPicPr>
            <p:cNvPr id="10" name="Picture 9" descr="intel_xeon_phi_card_1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0200" y="1295400"/>
              <a:ext cx="1430782" cy="838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3200" y="1905000"/>
              <a:ext cx="1498445" cy="1143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400" y="2286000"/>
              <a:ext cx="1143000" cy="914400"/>
            </a:xfrm>
            <a:prstGeom prst="rect">
              <a:avLst/>
            </a:prstGeom>
          </p:spPr>
        </p:pic>
      </p:grpSp>
      <p:pic>
        <p:nvPicPr>
          <p:cNvPr id="16" name="Picture 15" descr="Software-Developer-Online-Coaching-300x199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3581400"/>
            <a:ext cx="3810000" cy="2527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 flipH="1">
            <a:off x="76202" y="1219199"/>
            <a:ext cx="5257798" cy="2188681"/>
            <a:chOff x="4038600" y="2229939"/>
            <a:chExt cx="5100849" cy="1610182"/>
          </a:xfrm>
        </p:grpSpPr>
        <p:sp>
          <p:nvSpPr>
            <p:cNvPr id="13" name="Oval Callout 12"/>
            <p:cNvSpPr/>
            <p:nvPr/>
          </p:nvSpPr>
          <p:spPr bwMode="auto">
            <a:xfrm>
              <a:off x="4038600" y="2229939"/>
              <a:ext cx="5100849" cy="1610182"/>
            </a:xfrm>
            <a:prstGeom prst="wedgeEllipse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049972" y="2454177"/>
              <a:ext cx="4572000" cy="115477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What </a:t>
              </a:r>
              <a:r>
                <a:rPr lang="en-US" b="1" dirty="0" smtClean="0"/>
                <a:t>methodology</a:t>
              </a:r>
              <a:r>
                <a:rPr lang="en-US" dirty="0" smtClean="0"/>
                <a:t> should we </a:t>
              </a:r>
            </a:p>
            <a:p>
              <a:r>
                <a:rPr lang="en-US" dirty="0" smtClean="0"/>
                <a:t>use to answer the previous question in a </a:t>
              </a:r>
              <a:r>
                <a:rPr lang="en-US" b="1" dirty="0" smtClean="0"/>
                <a:t>systematic</a:t>
              </a:r>
              <a:r>
                <a:rPr lang="en-US" dirty="0" smtClean="0"/>
                <a:t> and </a:t>
              </a:r>
              <a:r>
                <a:rPr lang="en-US" b="1" dirty="0" smtClean="0"/>
                <a:t>generalizable</a:t>
              </a:r>
              <a:r>
                <a:rPr lang="en-US" dirty="0" smtClean="0"/>
                <a:t> way?</a:t>
              </a: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 rot="16200000" flipH="1">
            <a:off x="-455737" y="4418137"/>
            <a:ext cx="2504471" cy="83099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Hardware Architect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4038600" y="3505200"/>
            <a:ext cx="4724400" cy="830997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Types: </a:t>
            </a:r>
          </a:p>
          <a:p>
            <a:r>
              <a:rPr lang="en-US" dirty="0" smtClean="0"/>
              <a:t>CPU, GPU, Intel MIC, FPGA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Methodology:  Cluster on a Chip (</a:t>
            </a:r>
            <a:r>
              <a:rPr lang="en-US" dirty="0" err="1" smtClean="0"/>
              <a:t>CoC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8600" y="1371600"/>
            <a:ext cx="3428999" cy="3581400"/>
            <a:chOff x="1219199" y="1371601"/>
            <a:chExt cx="3657601" cy="42343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19200" y="1371601"/>
              <a:ext cx="3657600" cy="423433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9200" y="1676400"/>
              <a:ext cx="1219200" cy="12311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1676400"/>
              <a:ext cx="1219200" cy="12311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9200" y="2895600"/>
              <a:ext cx="838200" cy="82666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57400" y="2895600"/>
              <a:ext cx="838200" cy="8266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5600" y="2895600"/>
              <a:ext cx="838200" cy="82666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9199" y="3733800"/>
              <a:ext cx="1983129" cy="18288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7600" y="1676400"/>
              <a:ext cx="1219200" cy="12192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57600" y="2895600"/>
              <a:ext cx="1171928" cy="8382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09600" y="5029200"/>
            <a:ext cx="2549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(hypothetical) </a:t>
            </a:r>
            <a:r>
              <a:rPr lang="en-US" sz="2000" dirty="0" err="1" smtClean="0"/>
              <a:t>CoC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4038600" y="1371600"/>
            <a:ext cx="4724400" cy="156966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84CB6E"/>
                </a:solidFill>
              </a:rPr>
              <a:t>CoC</a:t>
            </a:r>
            <a:r>
              <a:rPr lang="en-US" b="1" dirty="0" smtClean="0">
                <a:solidFill>
                  <a:srgbClr val="84CB6E"/>
                </a:solidFill>
              </a:rPr>
              <a:t>: </a:t>
            </a:r>
          </a:p>
          <a:p>
            <a:r>
              <a:rPr lang="en-US" dirty="0"/>
              <a:t>C</a:t>
            </a:r>
            <a:r>
              <a:rPr lang="en-US" dirty="0" smtClean="0"/>
              <a:t>ombination of discrete </a:t>
            </a:r>
            <a:r>
              <a:rPr lang="en-US" i="1" dirty="0" smtClean="0">
                <a:solidFill>
                  <a:srgbClr val="CCFFCC"/>
                </a:solidFill>
              </a:rPr>
              <a:t>types</a:t>
            </a:r>
            <a:r>
              <a:rPr lang="en-US" dirty="0" smtClean="0">
                <a:solidFill>
                  <a:srgbClr val="CCFFCC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i="1" dirty="0" smtClean="0">
                <a:solidFill>
                  <a:srgbClr val="CCFFCC"/>
                </a:solidFill>
              </a:rPr>
              <a:t>numbers</a:t>
            </a:r>
            <a:r>
              <a:rPr lang="en-US" dirty="0" smtClean="0">
                <a:solidFill>
                  <a:srgbClr val="CCFFCC"/>
                </a:solidFill>
              </a:rPr>
              <a:t> </a:t>
            </a:r>
            <a:r>
              <a:rPr lang="en-US" dirty="0" smtClean="0"/>
              <a:t>of compute engines (CEs)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38600" y="4648200"/>
            <a:ext cx="4724400" cy="1200328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Numbers</a:t>
            </a:r>
            <a:r>
              <a:rPr lang="en-US" b="1" dirty="0" smtClean="0">
                <a:solidFill>
                  <a:srgbClr val="008000"/>
                </a:solidFill>
              </a:rPr>
              <a:t>:</a:t>
            </a:r>
          </a:p>
          <a:p>
            <a:r>
              <a:rPr lang="en-US" dirty="0" smtClean="0"/>
              <a:t>Variable</a:t>
            </a:r>
            <a:r>
              <a:rPr lang="en-US" dirty="0"/>
              <a:t> </a:t>
            </a:r>
            <a:r>
              <a:rPr lang="en-US" dirty="0" smtClean="0"/>
              <a:t>but based on total </a:t>
            </a:r>
            <a:r>
              <a:rPr lang="en-US" b="1" dirty="0" smtClean="0"/>
              <a:t>chip area constraint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7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Methodology:  Chip Area Constraint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2362200"/>
            <a:ext cx="8458200" cy="830997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Base Unit (BU): </a:t>
            </a:r>
            <a:r>
              <a:rPr lang="en-US" dirty="0" smtClean="0"/>
              <a:t>Relative measure of </a:t>
            </a:r>
            <a:r>
              <a:rPr lang="en-US" dirty="0"/>
              <a:t>c</a:t>
            </a:r>
            <a:r>
              <a:rPr lang="en-US" dirty="0" smtClean="0"/>
              <a:t>hip </a:t>
            </a:r>
            <a:r>
              <a:rPr lang="en-US" dirty="0"/>
              <a:t>a</a:t>
            </a:r>
            <a:r>
              <a:rPr lang="en-US" dirty="0" smtClean="0"/>
              <a:t>rea size based on: </a:t>
            </a:r>
            <a:r>
              <a:rPr lang="en-US" i="1" dirty="0" smtClean="0"/>
              <a:t>Number of transistors </a:t>
            </a:r>
            <a:r>
              <a:rPr lang="en-US" dirty="0" smtClean="0"/>
              <a:t>&amp; </a:t>
            </a:r>
            <a:r>
              <a:rPr lang="en-US" i="1" dirty="0"/>
              <a:t>p</a:t>
            </a:r>
            <a:r>
              <a:rPr lang="en-US" i="1" dirty="0" smtClean="0"/>
              <a:t>rocess technology</a:t>
            </a:r>
            <a:endParaRPr lang="en-US" sz="20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1295400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restrict the </a:t>
            </a:r>
            <a:r>
              <a:rPr lang="en-US" dirty="0" err="1" smtClean="0"/>
              <a:t>CoC</a:t>
            </a:r>
            <a:r>
              <a:rPr lang="en-US" dirty="0" smtClean="0"/>
              <a:t> search space, we enforce an (arbitrary) 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chip area constraint</a:t>
            </a:r>
            <a:r>
              <a:rPr lang="en-US" b="1" dirty="0" smtClean="0"/>
              <a:t>: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715000"/>
            <a:ext cx="91440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err="1"/>
              <a:t>max_area</a:t>
            </a:r>
            <a:r>
              <a:rPr lang="en-US" b="1" dirty="0"/>
              <a:t> = area(1 CPU + 1 GPU + 1 MIC + 1 FPGA</a:t>
            </a:r>
            <a:r>
              <a:rPr lang="en-US" b="1" dirty="0" smtClean="0"/>
              <a:t>) = 7.13 BU</a:t>
            </a:r>
            <a:endParaRPr lang="en-US" b="1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057084"/>
              </p:ext>
            </p:extLst>
          </p:nvPr>
        </p:nvGraphicFramePr>
        <p:xfrm>
          <a:off x="381000" y="3657600"/>
          <a:ext cx="8229600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38200"/>
                <a:gridCol w="2667000"/>
                <a:gridCol w="1447800"/>
                <a:gridCol w="17526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Model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Trans.</a:t>
                      </a:r>
                      <a:r>
                        <a:rPr lang="en-US" sz="1600" baseline="0" dirty="0" smtClean="0"/>
                        <a:t> (bill.)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Process (nm)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CCFFCC"/>
                          </a:solidFill>
                        </a:rPr>
                        <a:t>Base</a:t>
                      </a:r>
                      <a:r>
                        <a:rPr lang="en-US" sz="1600" baseline="0" dirty="0" smtClean="0">
                          <a:solidFill>
                            <a:srgbClr val="CCFFCC"/>
                          </a:solidFill>
                        </a:rPr>
                        <a:t> Units</a:t>
                      </a:r>
                      <a:endParaRPr lang="en-US" sz="1600" dirty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CPU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AMD Opteron 6272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GPU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AMD Radeon HD 7970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1.37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MIC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Intel Xeon Phi P1750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0.98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FPGA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Xilinx Virtex-6 LX760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3.78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96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T">
  <a:themeElements>
    <a:clrScheme name="V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T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V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12301</TotalTime>
  <Words>2109</Words>
  <Application>Microsoft Macintosh PowerPoint</Application>
  <PresentationFormat>On-screen Show (4:3)</PresentationFormat>
  <Paragraphs>298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ＭＳ Ｐゴシック</vt:lpstr>
      <vt:lpstr>Wingdings</vt:lpstr>
      <vt:lpstr>Arial</vt:lpstr>
      <vt:lpstr>VT</vt:lpstr>
      <vt:lpstr>Telescoping Architectures: Evaluating Next-Generation Heterogeneous Computing</vt:lpstr>
      <vt:lpstr>Motivation</vt:lpstr>
      <vt:lpstr>Heterogeneous Computing Landscape:  Now</vt:lpstr>
      <vt:lpstr>“Unification” Trend:  Heterogeneous Coupling</vt:lpstr>
      <vt:lpstr>Heterogeneous Computing Landscape:  Future</vt:lpstr>
      <vt:lpstr>Research Questions</vt:lpstr>
      <vt:lpstr>Research Questions</vt:lpstr>
      <vt:lpstr>Methodology:  Cluster on a Chip (CoC)</vt:lpstr>
      <vt:lpstr>Methodology:  Chip Area Constraint</vt:lpstr>
      <vt:lpstr>Methodology:  Performance Evaluation using Dwarfs</vt:lpstr>
      <vt:lpstr>OpenDwarfs:  A Dwarf-Based Benchmarking Suite</vt:lpstr>
      <vt:lpstr>Methodology:  Performance Evaluation</vt:lpstr>
      <vt:lpstr>Methodology:  Performance Evaluation</vt:lpstr>
      <vt:lpstr>Methodology:  Scheduling</vt:lpstr>
      <vt:lpstr>Methodology: Assumptions</vt:lpstr>
      <vt:lpstr>Results:  Overview</vt:lpstr>
      <vt:lpstr>Results:  Performance of CoCs</vt:lpstr>
      <vt:lpstr>Results: Performance vs. Area Trade-offs</vt:lpstr>
      <vt:lpstr>Conclusions</vt:lpstr>
      <vt:lpstr>Open Positions at Argonne National Laboratory</vt:lpstr>
      <vt:lpstr>Backup Slides</vt:lpstr>
      <vt:lpstr>Results: Case-Study: FPGAs in CoCs</vt:lpstr>
      <vt:lpstr>Related Work</vt:lpstr>
      <vt:lpstr>Related Work</vt:lpstr>
    </vt:vector>
  </TitlesOfParts>
  <Company>Virginia Tech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 Title of Your Research &gt;</dc:title>
  <dc:creator>Wuchun Feng</dc:creator>
  <cp:lastModifiedBy>Pavan Balaji</cp:lastModifiedBy>
  <cp:revision>1337</cp:revision>
  <dcterms:created xsi:type="dcterms:W3CDTF">2009-01-29T14:38:54Z</dcterms:created>
  <dcterms:modified xsi:type="dcterms:W3CDTF">2016-12-20T10:44:42Z</dcterms:modified>
</cp:coreProperties>
</file>